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8" r:id="rId1"/>
  </p:sldMasterIdLst>
  <p:sldIdLst>
    <p:sldId id="256" r:id="rId2"/>
    <p:sldId id="262" r:id="rId3"/>
    <p:sldId id="258" r:id="rId4"/>
    <p:sldId id="257" r:id="rId5"/>
    <p:sldId id="263" r:id="rId6"/>
    <p:sldId id="264" r:id="rId7"/>
    <p:sldId id="316" r:id="rId8"/>
    <p:sldId id="313" r:id="rId9"/>
    <p:sldId id="260" r:id="rId10"/>
    <p:sldId id="300" r:id="rId11"/>
    <p:sldId id="259" r:id="rId12"/>
    <p:sldId id="261" r:id="rId13"/>
    <p:sldId id="265" r:id="rId14"/>
    <p:sldId id="266" r:id="rId15"/>
    <p:sldId id="268" r:id="rId16"/>
    <p:sldId id="314" r:id="rId17"/>
    <p:sldId id="315" r:id="rId18"/>
    <p:sldId id="270" r:id="rId19"/>
    <p:sldId id="271" r:id="rId20"/>
    <p:sldId id="272" r:id="rId21"/>
    <p:sldId id="275" r:id="rId22"/>
    <p:sldId id="301" r:id="rId23"/>
    <p:sldId id="277" r:id="rId24"/>
    <p:sldId id="278" r:id="rId25"/>
    <p:sldId id="279" r:id="rId26"/>
    <p:sldId id="280" r:id="rId27"/>
    <p:sldId id="281" r:id="rId28"/>
    <p:sldId id="282" r:id="rId29"/>
    <p:sldId id="283" r:id="rId30"/>
    <p:sldId id="284" r:id="rId31"/>
    <p:sldId id="292" r:id="rId32"/>
    <p:sldId id="293" r:id="rId33"/>
    <p:sldId id="294" r:id="rId34"/>
    <p:sldId id="298" r:id="rId35"/>
    <p:sldId id="299" r:id="rId36"/>
    <p:sldId id="307" r:id="rId37"/>
    <p:sldId id="308" r:id="rId38"/>
    <p:sldId id="309" r:id="rId39"/>
    <p:sldId id="310" r:id="rId40"/>
    <p:sldId id="311" r:id="rId41"/>
    <p:sldId id="312" r:id="rId4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38" y="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tr-TR"/>
              <a:t>Asıl başlık stili için tıklatın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endParaRPr lang="en-US" dirty="0"/>
          </a:p>
        </p:txBody>
      </p:sp>
      <p:sp>
        <p:nvSpPr>
          <p:cNvPr id="4" name="Date Placeholder 3"/>
          <p:cNvSpPr>
            <a:spLocks noGrp="1"/>
          </p:cNvSpPr>
          <p:nvPr>
            <p:ph type="dt" sz="half" idx="10"/>
          </p:nvPr>
        </p:nvSpPr>
        <p:spPr/>
        <p:txBody>
          <a:bodyPr/>
          <a:lstStyle/>
          <a:p>
            <a:fld id="{C67D0147-1EF6-4FD9-914F-903AFF8E0A57}" type="datetimeFigureOut">
              <a:rPr lang="tr-TR" smtClean="0"/>
              <a:pPr/>
              <a:t>14.8.2020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8E348CC-21D7-4905-8799-6DAB0AFE6EB5}" type="slidenum">
              <a:rPr lang="tr-TR" smtClean="0"/>
              <a:pPr/>
              <a:t>‹#›</a:t>
            </a:fld>
            <a:endParaRPr lang="tr-TR"/>
          </a:p>
        </p:txBody>
      </p:sp>
    </p:spTree>
    <p:extLst>
      <p:ext uri="{BB962C8B-B14F-4D97-AF65-F5344CB8AC3E}">
        <p14:creationId xmlns:p14="http://schemas.microsoft.com/office/powerpoint/2010/main" val="2765876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tr-TR"/>
              <a:t>Asıl başlık stili için tıklatın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C67D0147-1EF6-4FD9-914F-903AFF8E0A57}" type="datetimeFigureOut">
              <a:rPr lang="tr-TR" smtClean="0"/>
              <a:pPr/>
              <a:t>14.8.2020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8E348CC-21D7-4905-8799-6DAB0AFE6EB5}" type="slidenum">
              <a:rPr lang="tr-TR" smtClean="0"/>
              <a:pPr/>
              <a:t>‹#›</a:t>
            </a:fld>
            <a:endParaRPr lang="tr-TR"/>
          </a:p>
        </p:txBody>
      </p:sp>
    </p:spTree>
    <p:extLst>
      <p:ext uri="{BB962C8B-B14F-4D97-AF65-F5344CB8AC3E}">
        <p14:creationId xmlns:p14="http://schemas.microsoft.com/office/powerpoint/2010/main" val="2036100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a:t>Asıl başlık stili için tıklatın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tıklatın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C67D0147-1EF6-4FD9-914F-903AFF8E0A57}" type="datetimeFigureOut">
              <a:rPr lang="tr-TR" smtClean="0"/>
              <a:pPr/>
              <a:t>14.8.2020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8E348CC-21D7-4905-8799-6DAB0AFE6EB5}" type="slidenum">
              <a:rPr lang="tr-TR" smtClean="0"/>
              <a:pPr/>
              <a:t>‹#›</a:t>
            </a:fld>
            <a:endParaRPr lang="tr-T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081183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tr-TR"/>
              <a:t>Asıl başlık stili için tıklatın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C67D0147-1EF6-4FD9-914F-903AFF8E0A57}" type="datetimeFigureOut">
              <a:rPr lang="tr-TR" smtClean="0"/>
              <a:pPr/>
              <a:t>14.8.2020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8E348CC-21D7-4905-8799-6DAB0AFE6EB5}" type="slidenum">
              <a:rPr lang="tr-TR" smtClean="0"/>
              <a:pPr/>
              <a:t>‹#›</a:t>
            </a:fld>
            <a:endParaRPr lang="tr-TR"/>
          </a:p>
        </p:txBody>
      </p:sp>
    </p:spTree>
    <p:extLst>
      <p:ext uri="{BB962C8B-B14F-4D97-AF65-F5344CB8AC3E}">
        <p14:creationId xmlns:p14="http://schemas.microsoft.com/office/powerpoint/2010/main" val="37283013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tıklatın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C67D0147-1EF6-4FD9-914F-903AFF8E0A57}" type="datetimeFigureOut">
              <a:rPr lang="tr-TR" smtClean="0"/>
              <a:pPr/>
              <a:t>14.8.2020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8E348CC-21D7-4905-8799-6DAB0AFE6EB5}" type="slidenum">
              <a:rPr lang="tr-TR" smtClean="0"/>
              <a:pPr/>
              <a:t>‹#›</a:t>
            </a:fld>
            <a:endParaRPr lang="tr-T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6176552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tr-TR"/>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tıklatın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C67D0147-1EF6-4FD9-914F-903AFF8E0A57}" type="datetimeFigureOut">
              <a:rPr lang="tr-TR" smtClean="0"/>
              <a:pPr/>
              <a:t>14.8.2020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8E348CC-21D7-4905-8799-6DAB0AFE6EB5}" type="slidenum">
              <a:rPr lang="tr-TR" smtClean="0"/>
              <a:pPr/>
              <a:t>‹#›</a:t>
            </a:fld>
            <a:endParaRPr lang="tr-TR"/>
          </a:p>
        </p:txBody>
      </p:sp>
    </p:spTree>
    <p:extLst>
      <p:ext uri="{BB962C8B-B14F-4D97-AF65-F5344CB8AC3E}">
        <p14:creationId xmlns:p14="http://schemas.microsoft.com/office/powerpoint/2010/main" val="12463318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C67D0147-1EF6-4FD9-914F-903AFF8E0A57}" type="datetimeFigureOut">
              <a:rPr lang="tr-TR" smtClean="0"/>
              <a:pPr/>
              <a:t>14.8.2020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8E348CC-21D7-4905-8799-6DAB0AFE6EB5}" type="slidenum">
              <a:rPr lang="tr-TR" smtClean="0"/>
              <a:pPr/>
              <a:t>‹#›</a:t>
            </a:fld>
            <a:endParaRPr lang="tr-TR"/>
          </a:p>
        </p:txBody>
      </p:sp>
    </p:spTree>
    <p:extLst>
      <p:ext uri="{BB962C8B-B14F-4D97-AF65-F5344CB8AC3E}">
        <p14:creationId xmlns:p14="http://schemas.microsoft.com/office/powerpoint/2010/main" val="37553593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tr-TR"/>
              <a:t>Asıl başlık stili için tıklatın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C67D0147-1EF6-4FD9-914F-903AFF8E0A57}" type="datetimeFigureOut">
              <a:rPr lang="tr-TR" smtClean="0"/>
              <a:pPr/>
              <a:t>14.8.2020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8E348CC-21D7-4905-8799-6DAB0AFE6EB5}" type="slidenum">
              <a:rPr lang="tr-TR" smtClean="0"/>
              <a:pPr/>
              <a:t>‹#›</a:t>
            </a:fld>
            <a:endParaRPr lang="tr-TR"/>
          </a:p>
        </p:txBody>
      </p:sp>
    </p:spTree>
    <p:extLst>
      <p:ext uri="{BB962C8B-B14F-4D97-AF65-F5344CB8AC3E}">
        <p14:creationId xmlns:p14="http://schemas.microsoft.com/office/powerpoint/2010/main" val="3394137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C67D0147-1EF6-4FD9-914F-903AFF8E0A57}" type="datetimeFigureOut">
              <a:rPr lang="tr-TR" smtClean="0"/>
              <a:pPr/>
              <a:t>14.8.2020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8E348CC-21D7-4905-8799-6DAB0AFE6EB5}" type="slidenum">
              <a:rPr lang="tr-TR" smtClean="0"/>
              <a:pPr/>
              <a:t>‹#›</a:t>
            </a:fld>
            <a:endParaRPr lang="tr-TR"/>
          </a:p>
        </p:txBody>
      </p:sp>
    </p:spTree>
    <p:extLst>
      <p:ext uri="{BB962C8B-B14F-4D97-AF65-F5344CB8AC3E}">
        <p14:creationId xmlns:p14="http://schemas.microsoft.com/office/powerpoint/2010/main" val="3533753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tr-TR"/>
              <a:t>Asıl başlık stili için tıklatın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C67D0147-1EF6-4FD9-914F-903AFF8E0A57}" type="datetimeFigureOut">
              <a:rPr lang="tr-TR" smtClean="0"/>
              <a:pPr/>
              <a:t>14.8.2020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8E348CC-21D7-4905-8799-6DAB0AFE6EB5}" type="slidenum">
              <a:rPr lang="tr-TR" smtClean="0"/>
              <a:pPr/>
              <a:t>‹#›</a:t>
            </a:fld>
            <a:endParaRPr lang="tr-TR"/>
          </a:p>
        </p:txBody>
      </p:sp>
    </p:spTree>
    <p:extLst>
      <p:ext uri="{BB962C8B-B14F-4D97-AF65-F5344CB8AC3E}">
        <p14:creationId xmlns:p14="http://schemas.microsoft.com/office/powerpoint/2010/main" val="3454627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C67D0147-1EF6-4FD9-914F-903AFF8E0A57}" type="datetimeFigureOut">
              <a:rPr lang="tr-TR" smtClean="0"/>
              <a:pPr/>
              <a:t>14.8.2020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8E348CC-21D7-4905-8799-6DAB0AFE6EB5}" type="slidenum">
              <a:rPr lang="tr-TR" smtClean="0"/>
              <a:pPr/>
              <a:t>‹#›</a:t>
            </a:fld>
            <a:endParaRPr lang="tr-TR"/>
          </a:p>
        </p:txBody>
      </p:sp>
    </p:spTree>
    <p:extLst>
      <p:ext uri="{BB962C8B-B14F-4D97-AF65-F5344CB8AC3E}">
        <p14:creationId xmlns:p14="http://schemas.microsoft.com/office/powerpoint/2010/main" val="3429051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C67D0147-1EF6-4FD9-914F-903AFF8E0A57}" type="datetimeFigureOut">
              <a:rPr lang="tr-TR" smtClean="0"/>
              <a:pPr/>
              <a:t>14.8.2020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E8E348CC-21D7-4905-8799-6DAB0AFE6EB5}" type="slidenum">
              <a:rPr lang="tr-TR" smtClean="0"/>
              <a:pPr/>
              <a:t>‹#›</a:t>
            </a:fld>
            <a:endParaRPr lang="tr-TR"/>
          </a:p>
        </p:txBody>
      </p:sp>
    </p:spTree>
    <p:extLst>
      <p:ext uri="{BB962C8B-B14F-4D97-AF65-F5344CB8AC3E}">
        <p14:creationId xmlns:p14="http://schemas.microsoft.com/office/powerpoint/2010/main" val="1059020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C67D0147-1EF6-4FD9-914F-903AFF8E0A57}" type="datetimeFigureOut">
              <a:rPr lang="tr-TR" smtClean="0"/>
              <a:pPr/>
              <a:t>14.8.2020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E8E348CC-21D7-4905-8799-6DAB0AFE6EB5}" type="slidenum">
              <a:rPr lang="tr-TR" smtClean="0"/>
              <a:pPr/>
              <a:t>‹#›</a:t>
            </a:fld>
            <a:endParaRPr lang="tr-TR"/>
          </a:p>
        </p:txBody>
      </p:sp>
    </p:spTree>
    <p:extLst>
      <p:ext uri="{BB962C8B-B14F-4D97-AF65-F5344CB8AC3E}">
        <p14:creationId xmlns:p14="http://schemas.microsoft.com/office/powerpoint/2010/main" val="3746192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7D0147-1EF6-4FD9-914F-903AFF8E0A57}" type="datetimeFigureOut">
              <a:rPr lang="tr-TR" smtClean="0"/>
              <a:pPr/>
              <a:t>14.8.2020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E8E348CC-21D7-4905-8799-6DAB0AFE6EB5}" type="slidenum">
              <a:rPr lang="tr-TR" smtClean="0"/>
              <a:pPr/>
              <a:t>‹#›</a:t>
            </a:fld>
            <a:endParaRPr lang="tr-TR"/>
          </a:p>
        </p:txBody>
      </p:sp>
    </p:spTree>
    <p:extLst>
      <p:ext uri="{BB962C8B-B14F-4D97-AF65-F5344CB8AC3E}">
        <p14:creationId xmlns:p14="http://schemas.microsoft.com/office/powerpoint/2010/main" val="1977546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tr-TR"/>
              <a:t>Asıl başlık stili için tıklatın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C67D0147-1EF6-4FD9-914F-903AFF8E0A57}" type="datetimeFigureOut">
              <a:rPr lang="tr-TR" smtClean="0"/>
              <a:pPr/>
              <a:t>14.8.2020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8E348CC-21D7-4905-8799-6DAB0AFE6EB5}" type="slidenum">
              <a:rPr lang="tr-TR" smtClean="0"/>
              <a:pPr/>
              <a:t>‹#›</a:t>
            </a:fld>
            <a:endParaRPr lang="tr-TR"/>
          </a:p>
        </p:txBody>
      </p:sp>
    </p:spTree>
    <p:extLst>
      <p:ext uri="{BB962C8B-B14F-4D97-AF65-F5344CB8AC3E}">
        <p14:creationId xmlns:p14="http://schemas.microsoft.com/office/powerpoint/2010/main" val="2779072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C67D0147-1EF6-4FD9-914F-903AFF8E0A57}" type="datetimeFigureOut">
              <a:rPr lang="tr-TR" smtClean="0"/>
              <a:pPr/>
              <a:t>14.8.2020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8E348CC-21D7-4905-8799-6DAB0AFE6EB5}" type="slidenum">
              <a:rPr lang="tr-TR" smtClean="0"/>
              <a:pPr/>
              <a:t>‹#›</a:t>
            </a:fld>
            <a:endParaRPr lang="tr-TR"/>
          </a:p>
        </p:txBody>
      </p:sp>
    </p:spTree>
    <p:extLst>
      <p:ext uri="{BB962C8B-B14F-4D97-AF65-F5344CB8AC3E}">
        <p14:creationId xmlns:p14="http://schemas.microsoft.com/office/powerpoint/2010/main" val="3478828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tr-TR"/>
              <a:t>Asıl başlık stili için tıklatın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67D0147-1EF6-4FD9-914F-903AFF8E0A57}" type="datetimeFigureOut">
              <a:rPr lang="tr-TR" smtClean="0"/>
              <a:pPr/>
              <a:t>14.8.2020</a:t>
            </a:fld>
            <a:endParaRPr lang="tr-T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8E348CC-21D7-4905-8799-6DAB0AFE6EB5}" type="slidenum">
              <a:rPr lang="tr-TR" smtClean="0"/>
              <a:pPr/>
              <a:t>‹#›</a:t>
            </a:fld>
            <a:endParaRPr lang="tr-TR"/>
          </a:p>
        </p:txBody>
      </p:sp>
    </p:spTree>
    <p:extLst>
      <p:ext uri="{BB962C8B-B14F-4D97-AF65-F5344CB8AC3E}">
        <p14:creationId xmlns:p14="http://schemas.microsoft.com/office/powerpoint/2010/main" val="18475656"/>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 id="2147483850" r:id="rId12"/>
    <p:sldLayoutId id="2147483851" r:id="rId13"/>
    <p:sldLayoutId id="2147483852" r:id="rId14"/>
    <p:sldLayoutId id="2147483853" r:id="rId15"/>
    <p:sldLayoutId id="214748385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merkezisgb.meb.gov.tr/belgelendirme/"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178942" y="3010618"/>
            <a:ext cx="8724183" cy="3243531"/>
          </a:xfrm>
        </p:spPr>
        <p:txBody>
          <a:bodyPr>
            <a:noAutofit/>
          </a:bodyPr>
          <a:lstStyle/>
          <a:p>
            <a:pPr algn="ctr">
              <a:lnSpc>
                <a:spcPct val="150000"/>
              </a:lnSpc>
            </a:pPr>
            <a:r>
              <a:rPr lang="tr-TR" sz="3600" dirty="0">
                <a:solidFill>
                  <a:schemeClr val="accent6">
                    <a:lumMod val="75000"/>
                  </a:schemeClr>
                </a:solidFill>
                <a:latin typeface="Sitka Heading" panose="02000505000000020004" pitchFamily="2" charset="0"/>
              </a:rPr>
              <a:t>EĞİTİM KURUMLARINDA </a:t>
            </a:r>
            <a:br>
              <a:rPr lang="tr-TR" sz="3600" dirty="0">
                <a:solidFill>
                  <a:schemeClr val="accent6">
                    <a:lumMod val="75000"/>
                  </a:schemeClr>
                </a:solidFill>
                <a:latin typeface="Sitka Heading" panose="02000505000000020004" pitchFamily="2" charset="0"/>
              </a:rPr>
            </a:br>
            <a:r>
              <a:rPr lang="tr-TR" sz="3600" dirty="0">
                <a:solidFill>
                  <a:schemeClr val="accent6">
                    <a:lumMod val="75000"/>
                  </a:schemeClr>
                </a:solidFill>
                <a:latin typeface="Sitka Heading" panose="02000505000000020004" pitchFamily="2" charset="0"/>
              </a:rPr>
              <a:t>HİJYEN ŞARTLARININ GELİŞTİRİLMESİ </a:t>
            </a:r>
            <a:br>
              <a:rPr lang="tr-TR" sz="3600" dirty="0">
                <a:solidFill>
                  <a:schemeClr val="accent6">
                    <a:lumMod val="75000"/>
                  </a:schemeClr>
                </a:solidFill>
                <a:latin typeface="Sitka Heading" panose="02000505000000020004" pitchFamily="2" charset="0"/>
              </a:rPr>
            </a:br>
            <a:r>
              <a:rPr lang="tr-TR" sz="3600" dirty="0">
                <a:solidFill>
                  <a:schemeClr val="accent6">
                    <a:lumMod val="75000"/>
                  </a:schemeClr>
                </a:solidFill>
                <a:latin typeface="Sitka Heading" panose="02000505000000020004" pitchFamily="2" charset="0"/>
              </a:rPr>
              <a:t>VE </a:t>
            </a:r>
            <a:br>
              <a:rPr lang="tr-TR" sz="3600" dirty="0">
                <a:solidFill>
                  <a:schemeClr val="accent6">
                    <a:lumMod val="75000"/>
                  </a:schemeClr>
                </a:solidFill>
                <a:latin typeface="Sitka Heading" panose="02000505000000020004" pitchFamily="2" charset="0"/>
              </a:rPr>
            </a:br>
            <a:r>
              <a:rPr lang="tr-TR" sz="3600" dirty="0">
                <a:solidFill>
                  <a:schemeClr val="accent6">
                    <a:lumMod val="75000"/>
                  </a:schemeClr>
                </a:solidFill>
                <a:latin typeface="Sitka Heading" panose="02000505000000020004" pitchFamily="2" charset="0"/>
              </a:rPr>
              <a:t>ENFEKSİYON ÖNLEME KONTROL KILAVUZU</a:t>
            </a:r>
          </a:p>
        </p:txBody>
      </p:sp>
      <p:sp>
        <p:nvSpPr>
          <p:cNvPr id="3" name="Unvan 1"/>
          <p:cNvSpPr txBox="1">
            <a:spLocks/>
          </p:cNvSpPr>
          <p:nvPr/>
        </p:nvSpPr>
        <p:spPr>
          <a:xfrm>
            <a:off x="1917938" y="759125"/>
            <a:ext cx="5595670" cy="201570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7200" dirty="0">
              <a:latin typeface="Sitka Heading" panose="02000505000000020004" pitchFamily="2" charset="0"/>
            </a:endParaRPr>
          </a:p>
        </p:txBody>
      </p:sp>
      <p:sp>
        <p:nvSpPr>
          <p:cNvPr id="4" name="Unvan 1"/>
          <p:cNvSpPr txBox="1">
            <a:spLocks/>
          </p:cNvSpPr>
          <p:nvPr/>
        </p:nvSpPr>
        <p:spPr>
          <a:xfrm>
            <a:off x="920149" y="290423"/>
            <a:ext cx="8896711" cy="203871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7200" b="1" dirty="0">
                <a:solidFill>
                  <a:schemeClr val="accent1"/>
                </a:solidFill>
                <a:latin typeface="Sitka Heading" panose="02000505000000020004" pitchFamily="2" charset="0"/>
              </a:rPr>
              <a:t>İŞYERİ SAĞLIK VE GÜVENLİK BİRİMİ</a:t>
            </a:r>
          </a:p>
        </p:txBody>
      </p:sp>
    </p:spTree>
    <p:extLst>
      <p:ext uri="{BB962C8B-B14F-4D97-AF65-F5344CB8AC3E}">
        <p14:creationId xmlns:p14="http://schemas.microsoft.com/office/powerpoint/2010/main" val="106302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2"/>
          <p:cNvSpPr>
            <a:spLocks noGrp="1"/>
          </p:cNvSpPr>
          <p:nvPr>
            <p:ph idx="1"/>
          </p:nvPr>
        </p:nvSpPr>
        <p:spPr>
          <a:xfrm>
            <a:off x="283437" y="303653"/>
            <a:ext cx="10562754" cy="6139350"/>
          </a:xfrm>
        </p:spPr>
        <p:txBody>
          <a:bodyPr>
            <a:noAutofit/>
          </a:bodyPr>
          <a:lstStyle/>
          <a:p>
            <a:pPr marL="0">
              <a:spcBef>
                <a:spcPts val="0"/>
              </a:spcBef>
              <a:buNone/>
            </a:pPr>
            <a:r>
              <a:rPr lang="tr-TR" sz="3200" dirty="0"/>
              <a:t>Kuruluşlar ;</a:t>
            </a:r>
          </a:p>
          <a:p>
            <a:pPr marL="800100" lvl="2">
              <a:lnSpc>
                <a:spcPct val="150000"/>
              </a:lnSpc>
              <a:spcBef>
                <a:spcPts val="0"/>
              </a:spcBef>
              <a:buFont typeface="Wingdings" pitchFamily="2" charset="2"/>
              <a:buChar char="Ø"/>
            </a:pPr>
            <a:r>
              <a:rPr lang="tr-TR" sz="2400" dirty="0">
                <a:solidFill>
                  <a:srgbClr val="00B0F0"/>
                </a:solidFill>
              </a:rPr>
              <a:t>Okul servislerini,</a:t>
            </a:r>
          </a:p>
          <a:p>
            <a:pPr marL="800100" lvl="2">
              <a:lnSpc>
                <a:spcPct val="150000"/>
              </a:lnSpc>
              <a:spcBef>
                <a:spcPts val="0"/>
              </a:spcBef>
              <a:buFont typeface="Wingdings" pitchFamily="2" charset="2"/>
              <a:buChar char="Ø"/>
            </a:pPr>
            <a:r>
              <a:rPr lang="tr-TR" sz="2400" dirty="0">
                <a:solidFill>
                  <a:srgbClr val="00B0F0"/>
                </a:solidFill>
              </a:rPr>
              <a:t>Derslikleri, laboratuvarları, kütüphaneyi,</a:t>
            </a:r>
          </a:p>
          <a:p>
            <a:pPr marL="800100" lvl="2">
              <a:lnSpc>
                <a:spcPct val="150000"/>
              </a:lnSpc>
              <a:spcBef>
                <a:spcPts val="0"/>
              </a:spcBef>
              <a:buFont typeface="Wingdings" pitchFamily="2" charset="2"/>
              <a:buChar char="Ø"/>
            </a:pPr>
            <a:r>
              <a:rPr lang="tr-TR" sz="2400" dirty="0">
                <a:solidFill>
                  <a:srgbClr val="00B0F0"/>
                </a:solidFill>
              </a:rPr>
              <a:t>Oyun alanlarını ve okul bahçesini,</a:t>
            </a:r>
          </a:p>
          <a:p>
            <a:pPr marL="800100" lvl="2">
              <a:lnSpc>
                <a:spcPct val="150000"/>
              </a:lnSpc>
              <a:spcBef>
                <a:spcPts val="0"/>
              </a:spcBef>
              <a:buFont typeface="Wingdings" pitchFamily="2" charset="2"/>
              <a:buChar char="Ø"/>
            </a:pPr>
            <a:r>
              <a:rPr lang="tr-TR" sz="2400" dirty="0">
                <a:solidFill>
                  <a:srgbClr val="00B0F0"/>
                </a:solidFill>
              </a:rPr>
              <a:t>Malzeme odasını, arşivi, mescitleri, asansörleri,</a:t>
            </a:r>
          </a:p>
          <a:p>
            <a:pPr marL="800100" lvl="2">
              <a:lnSpc>
                <a:spcPct val="150000"/>
              </a:lnSpc>
              <a:spcBef>
                <a:spcPts val="0"/>
              </a:spcBef>
              <a:buFont typeface="Wingdings" pitchFamily="2" charset="2"/>
              <a:buChar char="Ø"/>
            </a:pPr>
            <a:r>
              <a:rPr lang="tr-TR" sz="2400" dirty="0">
                <a:solidFill>
                  <a:srgbClr val="00B0F0"/>
                </a:solidFill>
              </a:rPr>
              <a:t>Öğretmen odalarını ve idare odalarını,</a:t>
            </a:r>
          </a:p>
          <a:p>
            <a:pPr marL="800100" lvl="2">
              <a:lnSpc>
                <a:spcPct val="150000"/>
              </a:lnSpc>
              <a:spcBef>
                <a:spcPts val="0"/>
              </a:spcBef>
              <a:buFont typeface="Wingdings" pitchFamily="2" charset="2"/>
              <a:buChar char="Ø"/>
            </a:pPr>
            <a:r>
              <a:rPr lang="tr-TR" sz="2400" dirty="0">
                <a:solidFill>
                  <a:srgbClr val="00B0F0"/>
                </a:solidFill>
              </a:rPr>
              <a:t>Yemekhaneleri ve kantinleri,</a:t>
            </a:r>
          </a:p>
          <a:p>
            <a:pPr marL="800100" lvl="2">
              <a:lnSpc>
                <a:spcPct val="150000"/>
              </a:lnSpc>
              <a:spcBef>
                <a:spcPts val="0"/>
              </a:spcBef>
              <a:buFont typeface="Wingdings" pitchFamily="2" charset="2"/>
              <a:buChar char="Ø"/>
            </a:pPr>
            <a:r>
              <a:rPr lang="tr-TR" sz="2400" dirty="0">
                <a:solidFill>
                  <a:srgbClr val="00B0F0"/>
                </a:solidFill>
              </a:rPr>
              <a:t>Spor salonlarını </a:t>
            </a:r>
            <a:r>
              <a:rPr lang="tr-TR" sz="2400" dirty="0" smtClean="0">
                <a:solidFill>
                  <a:srgbClr val="00B0F0"/>
                </a:solidFill>
              </a:rPr>
              <a:t>ve</a:t>
            </a:r>
            <a:r>
              <a:rPr lang="tr-TR" sz="2400" dirty="0">
                <a:solidFill>
                  <a:srgbClr val="00B0F0"/>
                </a:solidFill>
              </a:rPr>
              <a:t> s</a:t>
            </a:r>
            <a:r>
              <a:rPr lang="tr-TR" sz="2400" dirty="0" smtClean="0">
                <a:solidFill>
                  <a:srgbClr val="00B0F0"/>
                </a:solidFill>
              </a:rPr>
              <a:t>oyunma odalarının</a:t>
            </a:r>
            <a:r>
              <a:rPr lang="tr-TR" sz="2800" dirty="0" smtClean="0">
                <a:solidFill>
                  <a:srgbClr val="00B0F0"/>
                </a:solidFill>
              </a:rPr>
              <a:t> </a:t>
            </a:r>
            <a:endParaRPr lang="tr-TR" sz="2800" dirty="0">
              <a:solidFill>
                <a:srgbClr val="00B0F0"/>
              </a:solidFill>
            </a:endParaRPr>
          </a:p>
          <a:p>
            <a:pPr marL="800100" lvl="2">
              <a:lnSpc>
                <a:spcPct val="150000"/>
              </a:lnSpc>
              <a:spcBef>
                <a:spcPts val="0"/>
              </a:spcBef>
              <a:buNone/>
            </a:pPr>
            <a:r>
              <a:rPr lang="tr-TR" sz="2400" dirty="0"/>
              <a:t>hijyenik koşullara uygun, planlı şekilde temizlenmesini ve dezenfekte</a:t>
            </a:r>
          </a:p>
          <a:p>
            <a:pPr marL="800100" lvl="2">
              <a:lnSpc>
                <a:spcPct val="150000"/>
              </a:lnSpc>
              <a:spcBef>
                <a:spcPts val="0"/>
              </a:spcBef>
              <a:buNone/>
            </a:pPr>
            <a:r>
              <a:rPr lang="tr-TR" sz="2400" dirty="0"/>
              <a:t>olmasını sürekli olarak sürdürülmesini sağlamalıdır.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97505" y="796022"/>
            <a:ext cx="9760894" cy="5829860"/>
          </a:xfrm>
        </p:spPr>
        <p:txBody>
          <a:bodyPr>
            <a:normAutofit/>
          </a:bodyPr>
          <a:lstStyle/>
          <a:p>
            <a:pPr>
              <a:spcBef>
                <a:spcPts val="0"/>
              </a:spcBef>
            </a:pPr>
            <a:r>
              <a:rPr lang="tr-TR" sz="2400" dirty="0"/>
              <a:t>Kurumlar kılavuzu uygulama aşamasına geçtikten sonra ekindeki soru listelerinde yer alan hususlara göre öz değerlendirmelerini tamamlayıp </a:t>
            </a:r>
            <a:r>
              <a:rPr lang="tr-TR" sz="2400" dirty="0" smtClean="0">
                <a:solidFill>
                  <a:srgbClr val="00B0F0"/>
                </a:solidFill>
              </a:rPr>
              <a:t>sistem üzerinden</a:t>
            </a:r>
            <a:r>
              <a:rPr lang="tr-TR" sz="2400" dirty="0" smtClean="0"/>
              <a:t> başvuru yapacaklardır.</a:t>
            </a:r>
            <a:endParaRPr lang="tr-TR" sz="2400" dirty="0"/>
          </a:p>
          <a:p>
            <a:pPr>
              <a:spcBef>
                <a:spcPts val="0"/>
              </a:spcBef>
              <a:buNone/>
            </a:pPr>
            <a:endParaRPr lang="tr-TR" sz="2400" dirty="0"/>
          </a:p>
          <a:p>
            <a:pPr>
              <a:spcBef>
                <a:spcPts val="0"/>
              </a:spcBef>
            </a:pPr>
            <a:r>
              <a:rPr lang="tr-TR" sz="2400" dirty="0" smtClean="0"/>
              <a:t>Denetçiler </a:t>
            </a:r>
            <a:r>
              <a:rPr lang="tr-TR" sz="2400" dirty="0"/>
              <a:t>hem kontrol listesi hem de saha denetimi gerçekleştirecektir.</a:t>
            </a:r>
          </a:p>
          <a:p>
            <a:pPr>
              <a:spcBef>
                <a:spcPts val="0"/>
              </a:spcBef>
              <a:buNone/>
            </a:pPr>
            <a:endParaRPr lang="tr-TR" sz="2400" dirty="0"/>
          </a:p>
          <a:p>
            <a:pPr>
              <a:spcBef>
                <a:spcPts val="0"/>
              </a:spcBef>
            </a:pPr>
            <a:r>
              <a:rPr lang="tr-TR" sz="2400" dirty="0"/>
              <a:t>Bu denetim sonucunda hijyen sertifikası almaya hak kazanan kurumlar 1(bir) yıl sertifikalandırılacaktır.</a:t>
            </a:r>
          </a:p>
          <a:p>
            <a:pPr>
              <a:spcBef>
                <a:spcPts val="0"/>
              </a:spcBef>
              <a:buNone/>
            </a:pPr>
            <a:endParaRPr lang="tr-TR" sz="2400" dirty="0"/>
          </a:p>
          <a:p>
            <a:pPr>
              <a:spcBef>
                <a:spcPts val="0"/>
              </a:spcBef>
            </a:pPr>
            <a:r>
              <a:rPr lang="tr-TR" sz="2400" dirty="0"/>
              <a:t>Kurumlar, kılavuz şartlarına uymakla yükümlüdür.</a:t>
            </a:r>
          </a:p>
          <a:p>
            <a:pPr>
              <a:spcBef>
                <a:spcPts val="0"/>
              </a:spcBef>
              <a:buNone/>
            </a:pPr>
            <a:endParaRPr lang="tr-TR" sz="2400" dirty="0"/>
          </a:p>
          <a:p>
            <a:pPr>
              <a:spcBef>
                <a:spcPts val="0"/>
              </a:spcBef>
            </a:pPr>
            <a:r>
              <a:rPr lang="tr-TR" sz="2400" dirty="0"/>
              <a:t>Kurumlar her yıl için ayrı başvuru yapacaklardır.</a:t>
            </a:r>
          </a:p>
          <a:p>
            <a:pPr>
              <a:buNone/>
            </a:pPr>
            <a:endParaRPr lang="tr-TR" dirty="0"/>
          </a:p>
        </p:txBody>
      </p:sp>
    </p:spTree>
    <p:extLst>
      <p:ext uri="{BB962C8B-B14F-4D97-AF65-F5344CB8AC3E}">
        <p14:creationId xmlns:p14="http://schemas.microsoft.com/office/powerpoint/2010/main" val="19845332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06729" y="506437"/>
            <a:ext cx="9307942" cy="5655212"/>
          </a:xfrm>
        </p:spPr>
        <p:txBody>
          <a:bodyPr>
            <a:normAutofit lnSpcReduction="10000"/>
          </a:bodyPr>
          <a:lstStyle/>
          <a:p>
            <a:pPr>
              <a:buNone/>
            </a:pPr>
            <a:r>
              <a:rPr lang="tr-TR" sz="2400" dirty="0"/>
              <a:t>	Kuruluş aşağıdaki hususlar dahil olmak üzere gerekli olan iç</a:t>
            </a:r>
          </a:p>
          <a:p>
            <a:pPr>
              <a:buNone/>
            </a:pPr>
            <a:r>
              <a:rPr lang="tr-TR" sz="2400" dirty="0"/>
              <a:t>ve dış iletişimleri planlamalı, belirlemelidir. </a:t>
            </a:r>
          </a:p>
          <a:p>
            <a:pPr>
              <a:buNone/>
            </a:pPr>
            <a:endParaRPr lang="tr-TR" sz="2400" dirty="0"/>
          </a:p>
          <a:p>
            <a:pPr>
              <a:buNone/>
            </a:pPr>
            <a:r>
              <a:rPr lang="tr-TR" sz="2400" dirty="0"/>
              <a:t>			a) Ne ile ilgili iletişim kuracağını, </a:t>
            </a:r>
          </a:p>
          <a:p>
            <a:pPr>
              <a:buNone/>
            </a:pPr>
            <a:r>
              <a:rPr lang="tr-TR" sz="2400" dirty="0"/>
              <a:t>			b) Ne zaman iletişim kuracağını, </a:t>
            </a:r>
          </a:p>
          <a:p>
            <a:pPr>
              <a:buNone/>
            </a:pPr>
            <a:r>
              <a:rPr lang="tr-TR" sz="2400" dirty="0"/>
              <a:t>			c) Kiminle iletişim kuracağını, </a:t>
            </a:r>
          </a:p>
          <a:p>
            <a:pPr>
              <a:buNone/>
            </a:pPr>
            <a:r>
              <a:rPr lang="tr-TR" sz="2400" dirty="0"/>
              <a:t>			d) Nasıl iletişim kuracağını, </a:t>
            </a:r>
          </a:p>
          <a:p>
            <a:pPr>
              <a:buNone/>
            </a:pPr>
            <a:r>
              <a:rPr lang="tr-TR" sz="2400" dirty="0"/>
              <a:t>			e) Kimin iletişim kuracağını belirlemelidir.</a:t>
            </a:r>
          </a:p>
          <a:p>
            <a:pPr>
              <a:buNone/>
            </a:pPr>
            <a:endParaRPr lang="tr-TR" sz="2400" dirty="0"/>
          </a:p>
          <a:p>
            <a:pPr>
              <a:buNone/>
            </a:pPr>
            <a:r>
              <a:rPr lang="tr-TR" sz="2400" dirty="0"/>
              <a:t>Belirlenen iletişim planları </a:t>
            </a:r>
            <a:r>
              <a:rPr lang="tr-TR" sz="2400" dirty="0" smtClean="0"/>
              <a:t> </a:t>
            </a:r>
            <a:r>
              <a:rPr lang="tr-TR" sz="2400" dirty="0"/>
              <a:t>acil iletişim </a:t>
            </a:r>
            <a:r>
              <a:rPr lang="tr-TR" sz="2400" dirty="0" smtClean="0"/>
              <a:t>numaralarını ve</a:t>
            </a:r>
            <a:endParaRPr lang="tr-TR" sz="2400" dirty="0"/>
          </a:p>
          <a:p>
            <a:pPr>
              <a:buNone/>
            </a:pPr>
            <a:r>
              <a:rPr lang="tr-TR" sz="2400" dirty="0"/>
              <a:t>yönetici personel acil durum iletişim bilgilerini de içerecek </a:t>
            </a:r>
          </a:p>
          <a:p>
            <a:pPr>
              <a:buNone/>
            </a:pPr>
            <a:r>
              <a:rPr lang="tr-TR" sz="2400" dirty="0"/>
              <a:t>şekilde belirlenmelidir.</a:t>
            </a:r>
          </a:p>
        </p:txBody>
      </p:sp>
    </p:spTree>
    <p:extLst>
      <p:ext uri="{BB962C8B-B14F-4D97-AF65-F5344CB8AC3E}">
        <p14:creationId xmlns:p14="http://schemas.microsoft.com/office/powerpoint/2010/main" val="31511059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4009" y="731521"/>
            <a:ext cx="9976421" cy="5097234"/>
          </a:xfrm>
        </p:spPr>
        <p:txBody>
          <a:bodyPr>
            <a:normAutofit/>
          </a:bodyPr>
          <a:lstStyle/>
          <a:p>
            <a:r>
              <a:rPr lang="tr-TR" sz="2400" dirty="0"/>
              <a:t>Kuruluşlar ihtiyaç duyulan kaynakları tespit ve temin etmelidir.</a:t>
            </a:r>
          </a:p>
          <a:p>
            <a:r>
              <a:rPr lang="tr-TR" sz="2400" dirty="0"/>
              <a:t>Kuruluş planın uygulanması, sürecin işletilmesi ve kontrolü için sorumlu olacak kişileri belirlemelidir.</a:t>
            </a:r>
          </a:p>
          <a:p>
            <a:r>
              <a:rPr lang="tr-TR" sz="2400" dirty="0"/>
              <a:t>Acil durumlarla başa çıkmak için görevde hazır, eğitilmiş en az bir kişi belirlenmelidir.</a:t>
            </a:r>
          </a:p>
          <a:p>
            <a:r>
              <a:rPr lang="tr-TR" sz="2400" dirty="0"/>
              <a:t>Kuruluş </a:t>
            </a:r>
            <a:r>
              <a:rPr lang="tr-TR" sz="2400" dirty="0" smtClean="0"/>
              <a:t>;öğrenci </a:t>
            </a:r>
            <a:r>
              <a:rPr lang="tr-TR" sz="2400" dirty="0"/>
              <a:t>veya ebeveynleri ile ilgili herhangi bir salgın hastalık durumunda </a:t>
            </a:r>
            <a:r>
              <a:rPr lang="tr-TR" sz="2400" dirty="0" smtClean="0"/>
              <a:t>öğrenciyi </a:t>
            </a:r>
            <a:r>
              <a:rPr lang="tr-TR" sz="2400" dirty="0"/>
              <a:t>okula gönderilmeyerek yönetime bilgi </a:t>
            </a:r>
            <a:r>
              <a:rPr lang="tr-TR" sz="2400" dirty="0" smtClean="0"/>
              <a:t>verilmesini sağlamalıdır.</a:t>
            </a:r>
            <a:endParaRPr lang="tr-TR" sz="2400" dirty="0"/>
          </a:p>
          <a:p>
            <a:r>
              <a:rPr lang="tr-TR" sz="2400" dirty="0"/>
              <a:t>Kuruluş içerisinde salgın hastalık belirtisi gösteren personel veya öğrencinin sağlık kuruluşuna sevki </a:t>
            </a:r>
            <a:r>
              <a:rPr lang="tr-TR" sz="2400" dirty="0" smtClean="0"/>
              <a:t>planlanmalıdır</a:t>
            </a:r>
            <a:r>
              <a:rPr lang="tr-TR" sz="2400" dirty="0"/>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800" dirty="0"/>
              <a:t>3.2. Standart Enfeksiyon Kontrol Önlemleri (SEKÖ) Enfeksiyon Önleme ve Kontrol Eylem Planlaması</a:t>
            </a:r>
          </a:p>
        </p:txBody>
      </p:sp>
      <p:sp>
        <p:nvSpPr>
          <p:cNvPr id="3" name="2 İçerik Yer Tutucusu"/>
          <p:cNvSpPr>
            <a:spLocks noGrp="1"/>
          </p:cNvSpPr>
          <p:nvPr>
            <p:ph idx="1"/>
          </p:nvPr>
        </p:nvSpPr>
        <p:spPr>
          <a:xfrm>
            <a:off x="300039" y="1700213"/>
            <a:ext cx="8973964" cy="5872162"/>
          </a:xfrm>
        </p:spPr>
        <p:txBody>
          <a:bodyPr/>
          <a:lstStyle/>
          <a:p>
            <a:pPr marL="0" indent="0">
              <a:buNone/>
            </a:pPr>
            <a:r>
              <a:rPr lang="tr-TR" dirty="0" smtClean="0"/>
              <a:t>      </a:t>
            </a:r>
            <a:r>
              <a:rPr lang="tr-TR" sz="2400" dirty="0" smtClean="0"/>
              <a:t>SEKÖ</a:t>
            </a:r>
            <a:r>
              <a:rPr lang="tr-TR" sz="2400" dirty="0"/>
              <a:t>, tüm hizmet alanlarında her zaman organizasyon planına uygun olarak, tüm personel tarafından dikkatle uygulanmalıdır. Bu önlemler genel olarak aşağıdakileri içerir</a:t>
            </a:r>
            <a:r>
              <a:rPr lang="tr-TR" sz="2400" dirty="0" smtClean="0"/>
              <a:t>:</a:t>
            </a:r>
          </a:p>
          <a:p>
            <a:pPr marL="0" indent="0">
              <a:buNone/>
            </a:pPr>
            <a:endParaRPr lang="tr-TR" sz="2400" dirty="0"/>
          </a:p>
          <a:p>
            <a:r>
              <a:rPr lang="tr-TR" sz="2400" dirty="0"/>
              <a:t> El hijyeni uygulamalarının yaygınlaştırılması</a:t>
            </a:r>
          </a:p>
          <a:p>
            <a:r>
              <a:rPr lang="tr-TR" sz="2400" dirty="0" smtClean="0"/>
              <a:t>Fiziki </a:t>
            </a:r>
            <a:r>
              <a:rPr lang="tr-TR" sz="2400" dirty="0"/>
              <a:t>mesafenin korunması</a:t>
            </a:r>
          </a:p>
          <a:p>
            <a:r>
              <a:rPr lang="tr-TR" sz="2400" dirty="0"/>
              <a:t>Koruyucu donanımların kullanılması(maske vb.)</a:t>
            </a:r>
          </a:p>
          <a:p>
            <a:r>
              <a:rPr lang="tr-TR" sz="2400" dirty="0"/>
              <a:t>Temizlik ve dezenfeksiyon yapılması</a:t>
            </a:r>
          </a:p>
          <a:p>
            <a:r>
              <a:rPr lang="tr-TR" sz="2400" dirty="0"/>
              <a:t>Solunum hijyeni adabına uyulması(öksürük)</a:t>
            </a:r>
          </a:p>
          <a:p>
            <a:r>
              <a:rPr lang="tr-TR" sz="2400" dirty="0"/>
              <a:t> Kuruluş içinde alınan tedbirlere uygun hareket edilmesi</a:t>
            </a:r>
          </a:p>
          <a:p>
            <a:pPr marL="0" indent="0">
              <a:buNone/>
            </a:pPr>
            <a:endParaRPr lang="tr-TR" sz="2400" dirty="0"/>
          </a:p>
          <a:p>
            <a:endParaRPr lang="tr-TR" sz="2400" dirty="0"/>
          </a:p>
          <a:p>
            <a:endParaRPr lang="tr-T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dirty="0"/>
              <a:t>3.3. Bulaş Bazlı Önlemlerin (</a:t>
            </a:r>
            <a:r>
              <a:rPr lang="tr-TR" sz="2400" dirty="0" smtClean="0"/>
              <a:t>BBÖ) Planlanması</a:t>
            </a:r>
            <a:endParaRPr lang="tr-TR" sz="2400" dirty="0"/>
          </a:p>
        </p:txBody>
      </p:sp>
      <p:sp>
        <p:nvSpPr>
          <p:cNvPr id="3" name="2 İçerik Yer Tutucusu"/>
          <p:cNvSpPr>
            <a:spLocks noGrp="1"/>
          </p:cNvSpPr>
          <p:nvPr>
            <p:ph idx="1"/>
          </p:nvPr>
        </p:nvSpPr>
        <p:spPr>
          <a:xfrm>
            <a:off x="328612" y="1243013"/>
            <a:ext cx="10972800" cy="5257800"/>
          </a:xfrm>
        </p:spPr>
        <p:txBody>
          <a:bodyPr/>
          <a:lstStyle/>
          <a:p>
            <a:pPr>
              <a:buNone/>
            </a:pPr>
            <a:r>
              <a:rPr lang="tr-TR" dirty="0" smtClean="0"/>
              <a:t>        </a:t>
            </a:r>
            <a:r>
              <a:rPr lang="tr-TR" sz="2000" dirty="0" smtClean="0"/>
              <a:t>Bu önlemler salgın </a:t>
            </a:r>
            <a:r>
              <a:rPr lang="tr-TR" sz="2000" dirty="0"/>
              <a:t>hastalık </a:t>
            </a:r>
            <a:r>
              <a:rPr lang="tr-TR" sz="2000" dirty="0" smtClean="0"/>
              <a:t>şüphe </a:t>
            </a:r>
            <a:r>
              <a:rPr lang="tr-TR" sz="2000" dirty="0"/>
              <a:t>edilmiş veya </a:t>
            </a:r>
            <a:r>
              <a:rPr lang="tr-TR" sz="2000" dirty="0" smtClean="0"/>
              <a:t>tanı </a:t>
            </a:r>
            <a:r>
              <a:rPr lang="tr-TR" sz="2000" dirty="0"/>
              <a:t>almış kişilerle temas sırasında </a:t>
            </a:r>
            <a:r>
              <a:rPr lang="tr-TR" sz="2000" dirty="0" smtClean="0"/>
              <a:t>ve sonrasında </a:t>
            </a:r>
            <a:r>
              <a:rPr lang="tr-TR" sz="2000" dirty="0"/>
              <a:t>yapılacak </a:t>
            </a:r>
            <a:r>
              <a:rPr lang="tr-TR" sz="2000" dirty="0" smtClean="0"/>
              <a:t>işlemlerdir;</a:t>
            </a:r>
            <a:endParaRPr lang="tr-TR" sz="2000" dirty="0"/>
          </a:p>
          <a:p>
            <a:pPr>
              <a:buFont typeface="Wingdings" pitchFamily="2" charset="2"/>
              <a:buChar char="Ø"/>
            </a:pPr>
            <a:r>
              <a:rPr lang="tr-TR" sz="2000" dirty="0"/>
              <a:t>Kişinin izole edilmesi ve izole kalmasının </a:t>
            </a:r>
            <a:r>
              <a:rPr lang="tr-TR" sz="2000" dirty="0" smtClean="0"/>
              <a:t>sağlanması</a:t>
            </a:r>
          </a:p>
          <a:p>
            <a:pPr>
              <a:buFont typeface="Wingdings" pitchFamily="2" charset="2"/>
              <a:buChar char="Ø"/>
            </a:pPr>
            <a:r>
              <a:rPr lang="tr-TR" sz="2000" dirty="0" smtClean="0"/>
              <a:t>Kişiye müdahale dahil </a:t>
            </a:r>
            <a:r>
              <a:rPr lang="tr-TR" sz="2000" dirty="0" err="1" smtClean="0"/>
              <a:t>kontamine</a:t>
            </a:r>
            <a:r>
              <a:rPr lang="tr-TR" sz="2000" dirty="0" smtClean="0"/>
              <a:t> materyallerle iş ve işlemler yapılırken koruyucu kişisel donanımlar kullanılması</a:t>
            </a:r>
            <a:endParaRPr lang="tr-TR" sz="2000" dirty="0"/>
          </a:p>
          <a:p>
            <a:pPr>
              <a:buFont typeface="Wingdings" pitchFamily="2" charset="2"/>
              <a:buChar char="Ø"/>
            </a:pPr>
            <a:r>
              <a:rPr lang="tr-TR" sz="2000" dirty="0"/>
              <a:t>İzole alanları ve kullanılacak malzemeler için dezenfeksiyon işlemlerinin yapılması</a:t>
            </a:r>
          </a:p>
          <a:p>
            <a:pPr>
              <a:buFont typeface="Wingdings" pitchFamily="2" charset="2"/>
              <a:buChar char="Ø"/>
            </a:pPr>
            <a:r>
              <a:rPr lang="tr-TR" sz="2000" dirty="0"/>
              <a:t>El hijyenin sağlanması</a:t>
            </a:r>
          </a:p>
          <a:p>
            <a:pPr>
              <a:buFont typeface="Wingdings" pitchFamily="2" charset="2"/>
              <a:buChar char="Ø"/>
            </a:pPr>
            <a:r>
              <a:rPr lang="tr-TR" sz="2000" dirty="0"/>
              <a:t>İzole alanlarının </a:t>
            </a:r>
            <a:r>
              <a:rPr lang="tr-TR" sz="2000" dirty="0" smtClean="0"/>
              <a:t>havalandırılması önlemlerini içerir.</a:t>
            </a:r>
            <a:endParaRPr lang="tr-TR" sz="2000" dirty="0"/>
          </a:p>
          <a:p>
            <a:endParaRPr lang="tr-TR" sz="2000" dirty="0"/>
          </a:p>
        </p:txBody>
      </p:sp>
      <p:sp>
        <p:nvSpPr>
          <p:cNvPr id="4" name="2 İçerik Yer Tutucusu"/>
          <p:cNvSpPr txBox="1">
            <a:spLocks/>
          </p:cNvSpPr>
          <p:nvPr/>
        </p:nvSpPr>
        <p:spPr>
          <a:xfrm>
            <a:off x="214313" y="4657725"/>
            <a:ext cx="9858155" cy="1383637"/>
          </a:xfrm>
          <a:prstGeom prst="rect">
            <a:avLst/>
          </a:prstGeom>
        </p:spPr>
        <p:txBody>
          <a:bodyPr vert="horz" lIns="91440" tIns="45720" rIns="91440" bIns="45720" rtlCol="0">
            <a:normAutofit/>
          </a:bodyPr>
          <a:lstStyle/>
          <a:p>
            <a:pPr marR="0" lvl="0" algn="l" defTabSz="457200" rtl="0" eaLnBrk="1" fontAlgn="auto" latinLnBrk="0" hangingPunct="1">
              <a:lnSpc>
                <a:spcPct val="100000"/>
              </a:lnSpc>
              <a:spcBef>
                <a:spcPts val="1000"/>
              </a:spcBef>
              <a:spcAft>
                <a:spcPts val="0"/>
              </a:spcAft>
              <a:buClr>
                <a:schemeClr val="accent1"/>
              </a:buClr>
              <a:buSzPct val="80000"/>
              <a:tabLst/>
              <a:defRPr/>
            </a:pPr>
            <a:r>
              <a:rPr kumimoji="0" lang="tr-TR" sz="2000" b="0" i="0" u="none" strike="noStrike" kern="1200" cap="none" spc="0" normalizeH="0" baseline="0" noProof="0" dirty="0">
                <a:ln>
                  <a:noFill/>
                </a:ln>
                <a:solidFill>
                  <a:schemeClr val="tx1">
                    <a:lumMod val="75000"/>
                    <a:lumOff val="25000"/>
                  </a:schemeClr>
                </a:solidFill>
                <a:effectLst/>
                <a:uLnTx/>
                <a:uFillTx/>
                <a:latin typeface="+mn-lt"/>
                <a:ea typeface="+mn-ea"/>
                <a:cs typeface="+mn-cs"/>
              </a:rPr>
              <a:t>Kuruluşlar öğrenciler, çalışanlar, ziyaretçiler veya üçüncü kişilerden birinin salgın hastalık belirtileri gösterdiği durumda eylem planına uygun hareket etmelidirler.</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sz="2800" dirty="0"/>
              <a:t>UYGULAMAYA </a:t>
            </a:r>
            <a:r>
              <a:rPr lang="tr-TR" sz="2800" dirty="0" smtClean="0"/>
              <a:t>YÖNELİK </a:t>
            </a:r>
            <a:r>
              <a:rPr lang="tr-TR" sz="2800" dirty="0"/>
              <a:t>ÖNLEMLER </a:t>
            </a:r>
            <a:r>
              <a:rPr lang="tr-TR" dirty="0"/>
              <a:t/>
            </a:r>
            <a:br>
              <a:rPr lang="tr-TR" dirty="0"/>
            </a:br>
            <a:endParaRPr lang="tr-TR" dirty="0"/>
          </a:p>
        </p:txBody>
      </p:sp>
      <p:sp>
        <p:nvSpPr>
          <p:cNvPr id="3" name="İçerik Yer Tutucusu 2"/>
          <p:cNvSpPr>
            <a:spLocks noGrp="1"/>
          </p:cNvSpPr>
          <p:nvPr>
            <p:ph idx="1"/>
          </p:nvPr>
        </p:nvSpPr>
        <p:spPr>
          <a:xfrm>
            <a:off x="371475" y="1200150"/>
            <a:ext cx="8902528" cy="7100888"/>
          </a:xfrm>
        </p:spPr>
        <p:txBody>
          <a:bodyPr>
            <a:noAutofit/>
          </a:bodyPr>
          <a:lstStyle/>
          <a:p>
            <a:pPr marL="0" indent="0">
              <a:buNone/>
            </a:pPr>
            <a:r>
              <a:rPr lang="tr-TR" sz="2000" dirty="0">
                <a:solidFill>
                  <a:srgbClr val="0070C0"/>
                </a:solidFill>
              </a:rPr>
              <a:t>El Hijyeni</a:t>
            </a:r>
          </a:p>
          <a:p>
            <a:r>
              <a:rPr lang="tr-TR" sz="2000" dirty="0"/>
              <a:t>El hijyeni, standart enfeksiyon kontrol önlemlerinin (</a:t>
            </a:r>
            <a:r>
              <a:rPr lang="tr-TR" sz="2000" dirty="0" smtClean="0"/>
              <a:t>SEKÖ)en </a:t>
            </a:r>
            <a:r>
              <a:rPr lang="tr-TR" sz="2000" dirty="0"/>
              <a:t>kritik unsuru olup, </a:t>
            </a:r>
            <a:r>
              <a:rPr lang="tr-TR" sz="2000" dirty="0" smtClean="0"/>
              <a:t>kişisel </a:t>
            </a:r>
            <a:r>
              <a:rPr lang="tr-TR" sz="2000" dirty="0"/>
              <a:t>enfeksiyon </a:t>
            </a:r>
            <a:r>
              <a:rPr lang="tr-TR" sz="2000" dirty="0" smtClean="0"/>
              <a:t>bulaşmasını önlemek için </a:t>
            </a:r>
            <a:r>
              <a:rPr lang="tr-TR" sz="2000" dirty="0"/>
              <a:t>gereklidir. Tüm personel, </a:t>
            </a:r>
            <a:r>
              <a:rPr lang="tr-TR" sz="2000" dirty="0" smtClean="0"/>
              <a:t>öğrenci, </a:t>
            </a:r>
            <a:r>
              <a:rPr lang="tr-TR" sz="2000" dirty="0"/>
              <a:t>veli, ziyaretçilere </a:t>
            </a:r>
            <a:r>
              <a:rPr lang="tr-TR" sz="2000" dirty="0" smtClean="0"/>
              <a:t>girişte ve </a:t>
            </a:r>
            <a:r>
              <a:rPr lang="tr-TR" sz="2000" dirty="0"/>
              <a:t>mümkün olan uygun noktalarda el </a:t>
            </a:r>
            <a:r>
              <a:rPr lang="tr-TR" sz="2000" dirty="0" smtClean="0"/>
              <a:t>yıkama imkânı sağlanmalıdır. </a:t>
            </a:r>
            <a:r>
              <a:rPr lang="tr-TR" sz="2000" dirty="0"/>
              <a:t>Bunun mümkün </a:t>
            </a:r>
            <a:r>
              <a:rPr lang="tr-TR" sz="2000" dirty="0" smtClean="0"/>
              <a:t>olmadığı </a:t>
            </a:r>
            <a:r>
              <a:rPr lang="tr-TR" sz="2000" dirty="0"/>
              <a:t>noktalarda </a:t>
            </a:r>
            <a:r>
              <a:rPr lang="tr-TR" sz="2000" dirty="0" smtClean="0"/>
              <a:t>ve alanlarda </a:t>
            </a:r>
            <a:r>
              <a:rPr lang="tr-TR" sz="2000" dirty="0"/>
              <a:t>eller %70 alkol </a:t>
            </a:r>
            <a:r>
              <a:rPr lang="tr-TR" sz="2000" dirty="0" smtClean="0"/>
              <a:t>bazlı </a:t>
            </a:r>
            <a:r>
              <a:rPr lang="tr-TR" sz="2000" dirty="0"/>
              <a:t>antiseptik madde </a:t>
            </a:r>
            <a:r>
              <a:rPr lang="tr-TR" sz="2000" dirty="0" smtClean="0"/>
              <a:t>ile ovularak </a:t>
            </a:r>
            <a:r>
              <a:rPr lang="tr-TR" sz="2000" dirty="0"/>
              <a:t>temizlenmelidir.</a:t>
            </a:r>
          </a:p>
          <a:p>
            <a:pPr marL="0" indent="0">
              <a:buNone/>
            </a:pPr>
            <a:r>
              <a:rPr lang="tr-TR" sz="2000" dirty="0">
                <a:solidFill>
                  <a:srgbClr val="0070C0"/>
                </a:solidFill>
              </a:rPr>
              <a:t>El hijyeni </a:t>
            </a:r>
            <a:r>
              <a:rPr lang="tr-TR" sz="2000" dirty="0" smtClean="0">
                <a:solidFill>
                  <a:srgbClr val="0070C0"/>
                </a:solidFill>
              </a:rPr>
              <a:t>sağlamadan </a:t>
            </a:r>
            <a:r>
              <a:rPr lang="tr-TR" sz="2000" dirty="0">
                <a:solidFill>
                  <a:srgbClr val="0070C0"/>
                </a:solidFill>
              </a:rPr>
              <a:t>önce;</a:t>
            </a:r>
          </a:p>
          <a:p>
            <a:r>
              <a:rPr lang="tr-TR" sz="2000" dirty="0"/>
              <a:t>a) </a:t>
            </a:r>
            <a:r>
              <a:rPr lang="tr-TR" sz="2000" dirty="0" smtClean="0"/>
              <a:t>Kolların sıvanması </a:t>
            </a:r>
            <a:r>
              <a:rPr lang="tr-TR" sz="2000" dirty="0"/>
              <a:t>(mümkünse dirseklere kadar),</a:t>
            </a:r>
          </a:p>
          <a:p>
            <a:r>
              <a:rPr lang="tr-TR" sz="2000" dirty="0"/>
              <a:t>b) Bilezik, yüzük vb. </a:t>
            </a:r>
            <a:r>
              <a:rPr lang="tr-TR" sz="2000" dirty="0" smtClean="0"/>
              <a:t>takıların çıkartılması,</a:t>
            </a:r>
            <a:endParaRPr lang="tr-TR" sz="2000" dirty="0"/>
          </a:p>
          <a:p>
            <a:r>
              <a:rPr lang="tr-TR" sz="2000" dirty="0"/>
              <a:t>c) </a:t>
            </a:r>
            <a:r>
              <a:rPr lang="tr-TR" sz="2000" dirty="0" smtClean="0"/>
              <a:t>Tırnakların </a:t>
            </a:r>
            <a:r>
              <a:rPr lang="tr-TR" sz="2000" dirty="0"/>
              <a:t>temiz ve </a:t>
            </a:r>
            <a:r>
              <a:rPr lang="tr-TR" sz="2000" dirty="0" smtClean="0"/>
              <a:t>kısa olması; </a:t>
            </a:r>
            <a:r>
              <a:rPr lang="tr-TR" sz="2000" dirty="0"/>
              <a:t>takma </a:t>
            </a:r>
            <a:r>
              <a:rPr lang="tr-TR" sz="2000" dirty="0" smtClean="0"/>
              <a:t>tırnakların </a:t>
            </a:r>
            <a:r>
              <a:rPr lang="tr-TR" sz="2000" dirty="0"/>
              <a:t>veya </a:t>
            </a:r>
            <a:r>
              <a:rPr lang="tr-TR" sz="2000" dirty="0" smtClean="0"/>
              <a:t>tırnak </a:t>
            </a:r>
            <a:r>
              <a:rPr lang="tr-TR" sz="2000" dirty="0"/>
              <a:t>ürünlerinin </a:t>
            </a:r>
            <a:r>
              <a:rPr lang="tr-TR" sz="2000" dirty="0" smtClean="0"/>
              <a:t>çıkartıldığından </a:t>
            </a:r>
            <a:r>
              <a:rPr lang="tr-TR" sz="2000" dirty="0"/>
              <a:t>emin </a:t>
            </a:r>
            <a:r>
              <a:rPr lang="tr-TR" sz="2000" dirty="0" smtClean="0"/>
              <a:t>olunması,</a:t>
            </a:r>
            <a:endParaRPr lang="tr-TR" sz="2000" dirty="0"/>
          </a:p>
          <a:p>
            <a:r>
              <a:rPr lang="tr-TR" sz="2000" dirty="0"/>
              <a:t>d) Cilt </a:t>
            </a:r>
            <a:r>
              <a:rPr lang="tr-TR" sz="2000" dirty="0" smtClean="0"/>
              <a:t>bütünlüğü bozulmuş, </a:t>
            </a:r>
            <a:r>
              <a:rPr lang="tr-TR" sz="2000" dirty="0"/>
              <a:t>yara, kesik vb. yerlerin su geçirmez bir tampon ile </a:t>
            </a:r>
            <a:r>
              <a:rPr lang="tr-TR" sz="2000" dirty="0" smtClean="0"/>
              <a:t>kapatılması hususlarında </a:t>
            </a:r>
            <a:r>
              <a:rPr lang="tr-TR" sz="2000" dirty="0"/>
              <a:t>bilgilendirme </a:t>
            </a:r>
            <a:r>
              <a:rPr lang="tr-TR" sz="2000" dirty="0" smtClean="0"/>
              <a:t>yapılmalıdır.</a:t>
            </a:r>
            <a:endParaRPr lang="tr-TR" sz="2000" dirty="0"/>
          </a:p>
        </p:txBody>
      </p:sp>
    </p:spTree>
    <p:extLst>
      <p:ext uri="{BB962C8B-B14F-4D97-AF65-F5344CB8AC3E}">
        <p14:creationId xmlns:p14="http://schemas.microsoft.com/office/powerpoint/2010/main" val="6213655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Solunum Hijyeni ve </a:t>
            </a:r>
            <a:r>
              <a:rPr lang="tr-TR" dirty="0" smtClean="0"/>
              <a:t>Öksürük/Hapşırık Adabı(</a:t>
            </a:r>
            <a:r>
              <a:rPr lang="tr-TR" dirty="0"/>
              <a:t>Yakala, Çöpe at, Öldür (Bertaraf et</a:t>
            </a:r>
            <a:r>
              <a:rPr lang="tr-TR" dirty="0" smtClean="0"/>
              <a:t>)</a:t>
            </a:r>
            <a:endParaRPr lang="tr-TR" dirty="0"/>
          </a:p>
        </p:txBody>
      </p:sp>
      <p:sp>
        <p:nvSpPr>
          <p:cNvPr id="3" name="İçerik Yer Tutucusu 2"/>
          <p:cNvSpPr>
            <a:spLocks noGrp="1"/>
          </p:cNvSpPr>
          <p:nvPr>
            <p:ph idx="1"/>
          </p:nvPr>
        </p:nvSpPr>
        <p:spPr>
          <a:xfrm>
            <a:off x="528638" y="1800225"/>
            <a:ext cx="8745364" cy="4241137"/>
          </a:xfrm>
        </p:spPr>
        <p:txBody>
          <a:bodyPr>
            <a:normAutofit fontScale="92500" lnSpcReduction="20000"/>
          </a:bodyPr>
          <a:lstStyle/>
          <a:p>
            <a:pPr marL="0" indent="0">
              <a:buNone/>
            </a:pPr>
            <a:r>
              <a:rPr lang="tr-TR" dirty="0"/>
              <a:t/>
            </a:r>
            <a:br>
              <a:rPr lang="tr-TR" dirty="0"/>
            </a:br>
            <a:r>
              <a:rPr lang="tr-TR" dirty="0" smtClean="0"/>
              <a:t>     Salgın hastalıkların bulaşmasını </a:t>
            </a:r>
            <a:r>
              <a:rPr lang="tr-TR" dirty="0"/>
              <a:t>en aza indirmek için potansiyel önlemlere yönelik </a:t>
            </a:r>
            <a:r>
              <a:rPr lang="tr-TR" dirty="0" smtClean="0"/>
              <a:t>öğrenci, </a:t>
            </a:r>
            <a:r>
              <a:rPr lang="tr-TR" dirty="0"/>
              <a:t>personel, ziyaretçiler ve ilgili </a:t>
            </a:r>
            <a:r>
              <a:rPr lang="tr-TR" dirty="0" smtClean="0"/>
              <a:t>kişiler </a:t>
            </a:r>
            <a:r>
              <a:rPr lang="tr-TR" dirty="0"/>
              <a:t>solunum hijyeni ve öksürük </a:t>
            </a:r>
            <a:r>
              <a:rPr lang="tr-TR" dirty="0" smtClean="0"/>
              <a:t>adabı </a:t>
            </a:r>
            <a:r>
              <a:rPr lang="tr-TR" dirty="0"/>
              <a:t>konusunda </a:t>
            </a:r>
            <a:r>
              <a:rPr lang="tr-TR" dirty="0" smtClean="0"/>
              <a:t>teşvik </a:t>
            </a:r>
            <a:r>
              <a:rPr lang="tr-TR" dirty="0"/>
              <a:t>edilmelidir. Bu </a:t>
            </a:r>
            <a:r>
              <a:rPr lang="tr-TR" dirty="0" smtClean="0"/>
              <a:t>teşvik </a:t>
            </a:r>
            <a:r>
              <a:rPr lang="tr-TR" dirty="0"/>
              <a:t>görünür yerlere </a:t>
            </a:r>
            <a:r>
              <a:rPr lang="tr-TR" dirty="0" smtClean="0"/>
              <a:t>(giriş, </a:t>
            </a:r>
            <a:r>
              <a:rPr lang="tr-TR" dirty="0"/>
              <a:t>asansörler, koridor gibi </a:t>
            </a:r>
            <a:r>
              <a:rPr lang="tr-TR" dirty="0" smtClean="0"/>
              <a:t>sık</a:t>
            </a:r>
            <a:r>
              <a:rPr lang="tr-TR" dirty="0"/>
              <a:t/>
            </a:r>
            <a:br>
              <a:rPr lang="tr-TR" dirty="0"/>
            </a:br>
            <a:r>
              <a:rPr lang="tr-TR" dirty="0" smtClean="0"/>
              <a:t>kullanılan </a:t>
            </a:r>
            <a:r>
              <a:rPr lang="tr-TR" dirty="0"/>
              <a:t>alanlara) </a:t>
            </a:r>
            <a:r>
              <a:rPr lang="tr-TR" dirty="0" smtClean="0"/>
              <a:t>görsel/yazılı afis </a:t>
            </a:r>
            <a:r>
              <a:rPr lang="tr-TR" dirty="0"/>
              <a:t>ve poster olarak </a:t>
            </a:r>
            <a:r>
              <a:rPr lang="tr-TR" dirty="0" smtClean="0"/>
              <a:t>konulması</a:t>
            </a:r>
            <a:r>
              <a:rPr lang="tr-TR" dirty="0"/>
              <a:t> </a:t>
            </a:r>
            <a:r>
              <a:rPr lang="tr-TR" dirty="0" smtClean="0"/>
              <a:t>şeklinde </a:t>
            </a:r>
            <a:r>
              <a:rPr lang="tr-TR" dirty="0"/>
              <a:t>olabilir</a:t>
            </a:r>
            <a:r>
              <a:rPr lang="tr-TR" dirty="0" smtClean="0"/>
              <a:t>.</a:t>
            </a:r>
          </a:p>
          <a:p>
            <a:pPr marL="0" indent="0">
              <a:buNone/>
            </a:pPr>
            <a:r>
              <a:rPr lang="tr-TR" dirty="0"/>
              <a:t/>
            </a:r>
            <a:br>
              <a:rPr lang="tr-TR" dirty="0"/>
            </a:br>
            <a:r>
              <a:rPr lang="tr-TR" b="1" dirty="0" smtClean="0"/>
              <a:t>a</a:t>
            </a:r>
            <a:r>
              <a:rPr lang="tr-TR" b="1" dirty="0"/>
              <a:t>) </a:t>
            </a:r>
            <a:r>
              <a:rPr lang="tr-TR" dirty="0" smtClean="0"/>
              <a:t>Hapşırma, </a:t>
            </a:r>
            <a:r>
              <a:rPr lang="tr-TR" dirty="0"/>
              <a:t>öksürme veya burun </a:t>
            </a:r>
            <a:r>
              <a:rPr lang="tr-TR" dirty="0" smtClean="0"/>
              <a:t>akıntısını </a:t>
            </a:r>
            <a:r>
              <a:rPr lang="tr-TR" dirty="0"/>
              <a:t>silmek ve </a:t>
            </a:r>
            <a:r>
              <a:rPr lang="tr-TR" dirty="0" smtClean="0"/>
              <a:t>burnu temizlemek </a:t>
            </a:r>
            <a:r>
              <a:rPr lang="tr-TR" dirty="0"/>
              <a:t>(sümkürmek) için tek </a:t>
            </a:r>
            <a:r>
              <a:rPr lang="tr-TR" dirty="0" smtClean="0"/>
              <a:t>kullanımlık </a:t>
            </a:r>
            <a:r>
              <a:rPr lang="tr-TR" dirty="0"/>
              <a:t>mendil </a:t>
            </a:r>
            <a:r>
              <a:rPr lang="tr-TR" dirty="0" smtClean="0"/>
              <a:t>kullanılmalıdır. </a:t>
            </a:r>
            <a:r>
              <a:rPr lang="tr-TR" dirty="0"/>
              <a:t>Mendil en </a:t>
            </a:r>
            <a:r>
              <a:rPr lang="tr-TR" dirty="0" smtClean="0"/>
              <a:t>yakın atık kumbarasına atılmalıdır.</a:t>
            </a:r>
          </a:p>
          <a:p>
            <a:pPr marL="0" indent="0">
              <a:buNone/>
            </a:pPr>
            <a:r>
              <a:rPr lang="tr-TR" dirty="0"/>
              <a:t/>
            </a:r>
            <a:br>
              <a:rPr lang="tr-TR" dirty="0"/>
            </a:br>
            <a:r>
              <a:rPr lang="tr-TR" b="1" dirty="0"/>
              <a:t>b) </a:t>
            </a:r>
            <a:r>
              <a:rPr lang="tr-TR" dirty="0" smtClean="0"/>
              <a:t>Kişiler </a:t>
            </a:r>
            <a:r>
              <a:rPr lang="tr-TR" dirty="0"/>
              <a:t>için </a:t>
            </a:r>
            <a:r>
              <a:rPr lang="tr-TR" dirty="0" smtClean="0"/>
              <a:t>kağıt </a:t>
            </a:r>
            <a:r>
              <a:rPr lang="tr-TR" dirty="0"/>
              <a:t>mendil, tercihen elle temas etmeden </a:t>
            </a:r>
            <a:r>
              <a:rPr lang="tr-TR" dirty="0" smtClean="0"/>
              <a:t>açılabilir-kapanabilir pedallı, </a:t>
            </a:r>
            <a:r>
              <a:rPr lang="tr-TR" dirty="0"/>
              <a:t>sensörlü vb. </a:t>
            </a:r>
            <a:r>
              <a:rPr lang="tr-TR" dirty="0" smtClean="0"/>
              <a:t>atık kumbaraları </a:t>
            </a:r>
            <a:r>
              <a:rPr lang="tr-TR" dirty="0"/>
              <a:t>ve </a:t>
            </a:r>
            <a:r>
              <a:rPr lang="tr-TR" dirty="0" smtClean="0"/>
              <a:t>el hijyeni sağlamak </a:t>
            </a:r>
            <a:r>
              <a:rPr lang="tr-TR" dirty="0"/>
              <a:t>için </a:t>
            </a:r>
            <a:r>
              <a:rPr lang="tr-TR" dirty="0" smtClean="0"/>
              <a:t>kullanılan </a:t>
            </a:r>
            <a:r>
              <a:rPr lang="tr-TR" dirty="0"/>
              <a:t>ekipman </a:t>
            </a:r>
            <a:r>
              <a:rPr lang="tr-TR" dirty="0" smtClean="0"/>
              <a:t>temin edilmelidir.</a:t>
            </a:r>
          </a:p>
          <a:p>
            <a:pPr marL="0" indent="0">
              <a:buNone/>
            </a:pPr>
            <a:r>
              <a:rPr lang="tr-TR" dirty="0"/>
              <a:t/>
            </a:r>
            <a:br>
              <a:rPr lang="tr-TR" dirty="0"/>
            </a:br>
            <a:r>
              <a:rPr lang="tr-TR" b="1" dirty="0"/>
              <a:t>c) </a:t>
            </a:r>
            <a:r>
              <a:rPr lang="tr-TR" dirty="0"/>
              <a:t>Mendil </a:t>
            </a:r>
            <a:r>
              <a:rPr lang="tr-TR" dirty="0" smtClean="0"/>
              <a:t>kullanılmasından, </a:t>
            </a:r>
            <a:r>
              <a:rPr lang="tr-TR" dirty="0"/>
              <a:t>öksürme, </a:t>
            </a:r>
            <a:r>
              <a:rPr lang="tr-TR" dirty="0" smtClean="0"/>
              <a:t>hapşırma </a:t>
            </a:r>
            <a:r>
              <a:rPr lang="tr-TR" dirty="0"/>
              <a:t>veya </a:t>
            </a:r>
            <a:r>
              <a:rPr lang="tr-TR" dirty="0" smtClean="0"/>
              <a:t>solunum salgıları </a:t>
            </a:r>
            <a:r>
              <a:rPr lang="tr-TR" dirty="0"/>
              <a:t>ve </a:t>
            </a:r>
            <a:r>
              <a:rPr lang="tr-TR" dirty="0" err="1"/>
              <a:t>kontamine</a:t>
            </a:r>
            <a:r>
              <a:rPr lang="tr-TR" dirty="0"/>
              <a:t> nesnelerle herhangi bir </a:t>
            </a:r>
            <a:r>
              <a:rPr lang="tr-TR" dirty="0" smtClean="0"/>
              <a:t>temastan sonra </a:t>
            </a:r>
            <a:r>
              <a:rPr lang="tr-TR" dirty="0"/>
              <a:t>eller (mümkünse sabun ve su kullanarak, aksi </a:t>
            </a:r>
            <a:r>
              <a:rPr lang="tr-TR" dirty="0" smtClean="0"/>
              <a:t>halde alkol bazlı </a:t>
            </a:r>
            <a:r>
              <a:rPr lang="tr-TR" dirty="0"/>
              <a:t>el </a:t>
            </a:r>
            <a:r>
              <a:rPr lang="tr-TR" dirty="0" smtClean="0"/>
              <a:t>antiseptiği </a:t>
            </a:r>
            <a:r>
              <a:rPr lang="tr-TR" dirty="0"/>
              <a:t>kullanarak) </a:t>
            </a:r>
            <a:r>
              <a:rPr lang="tr-TR" dirty="0" smtClean="0"/>
              <a:t>temizlenmelidir. </a:t>
            </a:r>
            <a:r>
              <a:rPr lang="tr-TR" dirty="0"/>
              <a:t/>
            </a:r>
            <a:br>
              <a:rPr lang="tr-TR" dirty="0"/>
            </a:br>
            <a:endParaRPr lang="tr-TR" dirty="0"/>
          </a:p>
        </p:txBody>
      </p:sp>
    </p:spTree>
    <p:extLst>
      <p:ext uri="{BB962C8B-B14F-4D97-AF65-F5344CB8AC3E}">
        <p14:creationId xmlns:p14="http://schemas.microsoft.com/office/powerpoint/2010/main" val="22075091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441940" y="316302"/>
            <a:ext cx="2320506" cy="529087"/>
          </a:xfrm>
        </p:spPr>
        <p:txBody>
          <a:bodyPr>
            <a:normAutofit fontScale="90000"/>
          </a:bodyPr>
          <a:lstStyle/>
          <a:p>
            <a:pPr algn="ctr"/>
            <a:r>
              <a:rPr lang="tr-TR" dirty="0"/>
              <a:t>EĞİTİM</a:t>
            </a:r>
          </a:p>
        </p:txBody>
      </p:sp>
      <p:sp>
        <p:nvSpPr>
          <p:cNvPr id="3" name="2 İçerik Yer Tutucusu"/>
          <p:cNvSpPr>
            <a:spLocks noGrp="1"/>
          </p:cNvSpPr>
          <p:nvPr>
            <p:ph idx="1"/>
          </p:nvPr>
        </p:nvSpPr>
        <p:spPr>
          <a:xfrm>
            <a:off x="798104" y="1203057"/>
            <a:ext cx="8596668" cy="4740543"/>
          </a:xfrm>
        </p:spPr>
        <p:txBody>
          <a:bodyPr>
            <a:normAutofit/>
          </a:bodyPr>
          <a:lstStyle/>
          <a:p>
            <a:pPr>
              <a:lnSpc>
                <a:spcPct val="120000"/>
              </a:lnSpc>
              <a:spcBef>
                <a:spcPts val="0"/>
              </a:spcBef>
              <a:buNone/>
            </a:pPr>
            <a:r>
              <a:rPr lang="tr-TR" sz="1700" dirty="0"/>
              <a:t>Kuruluş; idareci, öğretmen, öğrenci ve diğer personele salgın hatalıkların bulaşmasına</a:t>
            </a:r>
          </a:p>
          <a:p>
            <a:pPr>
              <a:lnSpc>
                <a:spcPct val="120000"/>
              </a:lnSpc>
              <a:spcBef>
                <a:spcPts val="0"/>
              </a:spcBef>
              <a:buNone/>
            </a:pPr>
            <a:r>
              <a:rPr lang="tr-TR" sz="1700" dirty="0"/>
              <a:t>yönelik yaptıkları faaliyetlere, yaşa, eğitim düzeyine uygun olarak eğitimleri sağlamalı</a:t>
            </a:r>
          </a:p>
          <a:p>
            <a:pPr>
              <a:lnSpc>
                <a:spcPct val="120000"/>
              </a:lnSpc>
              <a:spcBef>
                <a:spcPts val="0"/>
              </a:spcBef>
              <a:buNone/>
            </a:pPr>
            <a:r>
              <a:rPr lang="tr-TR" sz="1700" dirty="0" smtClean="0"/>
              <a:t>ve </a:t>
            </a:r>
            <a:r>
              <a:rPr lang="tr-TR" sz="1700" dirty="0"/>
              <a:t>katılım kayıtlarını saklamalıdır. Eğitim sonrası takip yapılmalı gerekirse eğitim</a:t>
            </a:r>
          </a:p>
          <a:p>
            <a:pPr>
              <a:lnSpc>
                <a:spcPct val="120000"/>
              </a:lnSpc>
              <a:spcBef>
                <a:spcPts val="0"/>
              </a:spcBef>
              <a:buNone/>
            </a:pPr>
            <a:r>
              <a:rPr lang="tr-TR" sz="1700" dirty="0"/>
              <a:t>tekrarlanmalı, konu ve içerikler güncellenmelidir.</a:t>
            </a:r>
          </a:p>
          <a:p>
            <a:pPr marL="457200" lvl="1" indent="0">
              <a:buNone/>
            </a:pPr>
            <a:r>
              <a:rPr lang="tr-TR" sz="1700" dirty="0">
                <a:solidFill>
                  <a:srgbClr val="00B0F0"/>
                </a:solidFill>
              </a:rPr>
              <a:t>Öğrenci ve personele verilecek </a:t>
            </a:r>
            <a:r>
              <a:rPr lang="tr-TR" sz="1700" dirty="0">
                <a:solidFill>
                  <a:srgbClr val="FF0000"/>
                </a:solidFill>
              </a:rPr>
              <a:t>eğitimler</a:t>
            </a:r>
            <a:r>
              <a:rPr lang="tr-TR" sz="1700" dirty="0" smtClean="0">
                <a:solidFill>
                  <a:srgbClr val="00B0F0"/>
                </a:solidFill>
              </a:rPr>
              <a:t>;</a:t>
            </a:r>
            <a:endParaRPr lang="tr-TR" sz="1700" dirty="0">
              <a:solidFill>
                <a:srgbClr val="00B0F0"/>
              </a:solidFill>
            </a:endParaRPr>
          </a:p>
          <a:p>
            <a:pPr lvl="1"/>
            <a:r>
              <a:rPr lang="tr-TR" sz="1700" dirty="0">
                <a:solidFill>
                  <a:srgbClr val="00B0F0"/>
                </a:solidFill>
              </a:rPr>
              <a:t>Standart Enfeksiyon Kontrol Önlemleri(SEKÖ)</a:t>
            </a:r>
          </a:p>
          <a:p>
            <a:pPr lvl="1"/>
            <a:r>
              <a:rPr lang="tr-TR" sz="1700" dirty="0" smtClean="0">
                <a:solidFill>
                  <a:srgbClr val="00B0F0"/>
                </a:solidFill>
              </a:rPr>
              <a:t>Bulaş </a:t>
            </a:r>
            <a:r>
              <a:rPr lang="tr-TR" sz="1700" dirty="0">
                <a:solidFill>
                  <a:srgbClr val="00B0F0"/>
                </a:solidFill>
              </a:rPr>
              <a:t>Bazlı Önlemler(BBÖ)</a:t>
            </a:r>
          </a:p>
          <a:p>
            <a:pPr lvl="1"/>
            <a:r>
              <a:rPr lang="tr-TR" sz="1700" dirty="0">
                <a:solidFill>
                  <a:srgbClr val="00B0F0"/>
                </a:solidFill>
              </a:rPr>
              <a:t>Salgın hastalıkların yayılımı</a:t>
            </a:r>
          </a:p>
          <a:p>
            <a:pPr lvl="1"/>
            <a:r>
              <a:rPr lang="tr-TR" sz="1700" dirty="0">
                <a:solidFill>
                  <a:srgbClr val="00B0F0"/>
                </a:solidFill>
              </a:rPr>
              <a:t>Kişisel hijyen</a:t>
            </a:r>
          </a:p>
          <a:p>
            <a:pPr lvl="1"/>
            <a:r>
              <a:rPr lang="tr-TR" sz="1700" dirty="0">
                <a:solidFill>
                  <a:srgbClr val="00B0F0"/>
                </a:solidFill>
              </a:rPr>
              <a:t>El hijyeni</a:t>
            </a:r>
          </a:p>
          <a:p>
            <a:pPr lvl="1"/>
            <a:r>
              <a:rPr lang="tr-TR" sz="1700" dirty="0">
                <a:solidFill>
                  <a:srgbClr val="00B0F0"/>
                </a:solidFill>
              </a:rPr>
              <a:t>Kişisel koruyucu </a:t>
            </a:r>
            <a:r>
              <a:rPr lang="tr-TR" sz="1700" dirty="0" smtClean="0">
                <a:solidFill>
                  <a:srgbClr val="00B0F0"/>
                </a:solidFill>
              </a:rPr>
              <a:t>donanım (</a:t>
            </a:r>
            <a:r>
              <a:rPr lang="tr-TR" sz="1700" dirty="0">
                <a:solidFill>
                  <a:srgbClr val="00B0F0"/>
                </a:solidFill>
              </a:rPr>
              <a:t>KKD) </a:t>
            </a:r>
            <a:r>
              <a:rPr lang="tr-TR" sz="1700" dirty="0">
                <a:solidFill>
                  <a:srgbClr val="00B050"/>
                </a:solidFill>
              </a:rPr>
              <a:t>(ne zaman ve nasıl kullanılacağı, neden gerekli olduğu, nasıl takılıp çıkarılacağı, nasıl imha edileceği) </a:t>
            </a:r>
            <a:r>
              <a:rPr lang="tr-TR" sz="1700" dirty="0"/>
              <a:t>konularını içermelidir.</a:t>
            </a:r>
          </a:p>
          <a:p>
            <a:endParaRPr lang="tr-T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11573" y="1063309"/>
            <a:ext cx="9774961" cy="3880773"/>
          </a:xfrm>
        </p:spPr>
        <p:txBody>
          <a:bodyPr>
            <a:normAutofit/>
          </a:bodyPr>
          <a:lstStyle/>
          <a:p>
            <a:pPr>
              <a:buNone/>
            </a:pPr>
            <a:r>
              <a:rPr lang="tr-TR" sz="2400" dirty="0"/>
              <a:t>Temizlik personeli eğitiminde;</a:t>
            </a:r>
          </a:p>
          <a:p>
            <a:pPr lvl="2"/>
            <a:r>
              <a:rPr lang="tr-TR" sz="2400" dirty="0"/>
              <a:t>Temizlik yapılmadan önce, yapılırken ve yapıldıktan sonra dikkat edilmesi gereken hususular</a:t>
            </a:r>
          </a:p>
          <a:p>
            <a:pPr lvl="2"/>
            <a:r>
              <a:rPr lang="tr-TR" sz="2400" dirty="0"/>
              <a:t>Kuruluşta kullanılan temizlik kimyasallarının tehlikelerini, atıkların toplanması ve </a:t>
            </a:r>
            <a:r>
              <a:rPr lang="tr-TR" sz="2400" dirty="0" smtClean="0"/>
              <a:t>imhasını içermelidir</a:t>
            </a:r>
            <a:r>
              <a:rPr lang="tr-TR" sz="2400" dirty="0"/>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57532" y="2518912"/>
            <a:ext cx="8117456" cy="4239105"/>
          </a:xfrm>
        </p:spPr>
      </p:pic>
      <p:sp>
        <p:nvSpPr>
          <p:cNvPr id="5" name="İçerik Yer Tutucusu 2"/>
          <p:cNvSpPr txBox="1">
            <a:spLocks/>
          </p:cNvSpPr>
          <p:nvPr/>
        </p:nvSpPr>
        <p:spPr>
          <a:xfrm>
            <a:off x="793630" y="298750"/>
            <a:ext cx="8445260" cy="24962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Aft>
                <a:spcPts val="1200"/>
              </a:spcAft>
              <a:buFont typeface="Arial" panose="020B0604020202020204" pitchFamily="34" charset="0"/>
              <a:buNone/>
            </a:pPr>
            <a:r>
              <a:rPr lang="tr-TR" dirty="0">
                <a:latin typeface="Times New Roman" panose="02020603050405020304" pitchFamily="18" charset="0"/>
                <a:cs typeface="Times New Roman" panose="02020603050405020304" pitchFamily="18" charset="0"/>
              </a:rPr>
              <a:t>Millî Eğitim Bakanlığı ile Sanayi ve Teknoloji Bakanlığı arasında</a:t>
            </a:r>
            <a:r>
              <a:rPr lang="tr-TR" i="1" dirty="0">
                <a:latin typeface="Times New Roman" panose="02020603050405020304" pitchFamily="18" charset="0"/>
                <a:cs typeface="Times New Roman" panose="02020603050405020304" pitchFamily="18" charset="0"/>
              </a:rPr>
              <a:t> </a:t>
            </a:r>
            <a:r>
              <a:rPr lang="tr-TR" i="1" dirty="0">
                <a:solidFill>
                  <a:schemeClr val="accent1">
                    <a:lumMod val="75000"/>
                  </a:schemeClr>
                </a:solidFill>
                <a:latin typeface="Times New Roman" panose="02020603050405020304" pitchFamily="18" charset="0"/>
                <a:cs typeface="Times New Roman" panose="02020603050405020304" pitchFamily="18" charset="0"/>
              </a:rPr>
              <a:t>"</a:t>
            </a:r>
            <a:r>
              <a:rPr lang="tr-TR" b="1" i="1" dirty="0">
                <a:solidFill>
                  <a:schemeClr val="accent1">
                    <a:lumMod val="75000"/>
                  </a:schemeClr>
                </a:solidFill>
                <a:latin typeface="Times New Roman" panose="02020603050405020304" pitchFamily="18" charset="0"/>
                <a:cs typeface="Times New Roman" panose="02020603050405020304" pitchFamily="18" charset="0"/>
              </a:rPr>
              <a:t>Eğitim Kurumlarında Hijyen Şartlarının Geliştirilmesi ve Enfeksiyonu Önleme İş Birliği Protokolü</a:t>
            </a:r>
            <a:r>
              <a:rPr lang="tr-TR" i="1" dirty="0">
                <a:solidFill>
                  <a:schemeClr val="accent1">
                    <a:lumMod val="75000"/>
                  </a:schemeClr>
                </a:solidFill>
                <a:latin typeface="Times New Roman" panose="02020603050405020304" pitchFamily="18" charset="0"/>
                <a:cs typeface="Times New Roman" panose="02020603050405020304" pitchFamily="18" charset="0"/>
              </a:rPr>
              <a:t>"</a:t>
            </a:r>
            <a:r>
              <a:rPr lang="tr-TR" dirty="0">
                <a:solidFill>
                  <a:schemeClr val="accent1">
                    <a:lumMod val="75000"/>
                  </a:schemeClr>
                </a:solidFill>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Bakan Ziya Selçuk ile Sanayi ve Teknoloji Bakanı Mustafa </a:t>
            </a:r>
            <a:r>
              <a:rPr lang="tr-TR" dirty="0" err="1">
                <a:latin typeface="Times New Roman" panose="02020603050405020304" pitchFamily="18" charset="0"/>
                <a:cs typeface="Times New Roman" panose="02020603050405020304" pitchFamily="18" charset="0"/>
              </a:rPr>
              <a:t>Varank</a:t>
            </a:r>
            <a:r>
              <a:rPr lang="tr-TR" dirty="0">
                <a:latin typeface="Times New Roman" panose="02020603050405020304" pitchFamily="18" charset="0"/>
                <a:cs typeface="Times New Roman" panose="02020603050405020304" pitchFamily="18" charset="0"/>
              </a:rPr>
              <a:t> tarafından imzalandı.</a:t>
            </a:r>
          </a:p>
        </p:txBody>
      </p:sp>
    </p:spTree>
    <p:extLst>
      <p:ext uri="{BB962C8B-B14F-4D97-AF65-F5344CB8AC3E}">
        <p14:creationId xmlns:p14="http://schemas.microsoft.com/office/powerpoint/2010/main" val="22809027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743200" y="370936"/>
            <a:ext cx="3165895" cy="664234"/>
          </a:xfrm>
        </p:spPr>
        <p:txBody>
          <a:bodyPr/>
          <a:lstStyle/>
          <a:p>
            <a:r>
              <a:rPr lang="tr-TR" dirty="0"/>
              <a:t>ATIK YÖNETİMİ</a:t>
            </a:r>
          </a:p>
        </p:txBody>
      </p:sp>
      <p:sp>
        <p:nvSpPr>
          <p:cNvPr id="3" name="2 İçerik Yer Tutucusu"/>
          <p:cNvSpPr>
            <a:spLocks noGrp="1"/>
          </p:cNvSpPr>
          <p:nvPr>
            <p:ph idx="1"/>
          </p:nvPr>
        </p:nvSpPr>
        <p:spPr>
          <a:xfrm>
            <a:off x="772224" y="1043797"/>
            <a:ext cx="8363150" cy="1958195"/>
          </a:xfrm>
        </p:spPr>
        <p:txBody>
          <a:bodyPr>
            <a:normAutofit fontScale="92500" lnSpcReduction="20000"/>
          </a:bodyPr>
          <a:lstStyle/>
          <a:p>
            <a:r>
              <a:rPr lang="tr-TR" dirty="0"/>
              <a:t>Kapalı-açık alanlarda atıkların bertaraf edilmesi için yetkili ve yerel otoritelerin talimatlarına uyulmalıdır.</a:t>
            </a:r>
          </a:p>
          <a:p>
            <a:r>
              <a:rPr lang="tr-TR" dirty="0"/>
              <a:t>Enfeksiyon atıkları tanımlanmalı</a:t>
            </a:r>
          </a:p>
          <a:p>
            <a:r>
              <a:rPr lang="tr-TR" dirty="0"/>
              <a:t>Kullanımda olan atık kumbaraları tercihen elle temas etmeden açılabilir kapanabilir olmalı</a:t>
            </a:r>
          </a:p>
          <a:p>
            <a:r>
              <a:rPr lang="tr-TR" dirty="0"/>
              <a:t>Tıbbi atıkların değerlendirilmesinde ilgili yönetmelikler çerçevesinde hareket edilmelidir.</a:t>
            </a:r>
          </a:p>
          <a:p>
            <a:endParaRPr lang="tr-TR" dirty="0"/>
          </a:p>
          <a:p>
            <a:endParaRPr lang="tr-TR" dirty="0"/>
          </a:p>
        </p:txBody>
      </p:sp>
      <p:pic>
        <p:nvPicPr>
          <p:cNvPr id="1026" name="Picture 2" descr="E:\renk-skalas--20180209125537-20180307061653.jpg"/>
          <p:cNvPicPr>
            <a:picLocks noChangeAspect="1" noChangeArrowheads="1"/>
          </p:cNvPicPr>
          <p:nvPr/>
        </p:nvPicPr>
        <p:blipFill>
          <a:blip r:embed="rId2" cstate="print"/>
          <a:srcRect/>
          <a:stretch>
            <a:fillRect/>
          </a:stretch>
        </p:blipFill>
        <p:spPr bwMode="auto">
          <a:xfrm>
            <a:off x="636389" y="2887010"/>
            <a:ext cx="8498984" cy="36000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29026" y="300111"/>
            <a:ext cx="8340057" cy="684627"/>
          </a:xfrm>
        </p:spPr>
        <p:txBody>
          <a:bodyPr/>
          <a:lstStyle/>
          <a:p>
            <a:r>
              <a:rPr lang="tr-TR" dirty="0"/>
              <a:t>SOSYAL VE ORTAK KULLANIM ALANALRI</a:t>
            </a:r>
          </a:p>
        </p:txBody>
      </p:sp>
      <p:sp>
        <p:nvSpPr>
          <p:cNvPr id="3" name="2 İçerik Yer Tutucusu"/>
          <p:cNvSpPr>
            <a:spLocks noGrp="1"/>
          </p:cNvSpPr>
          <p:nvPr>
            <p:ph idx="1"/>
          </p:nvPr>
        </p:nvSpPr>
        <p:spPr>
          <a:xfrm>
            <a:off x="677333" y="1266092"/>
            <a:ext cx="9071577" cy="4445391"/>
          </a:xfrm>
        </p:spPr>
        <p:txBody>
          <a:bodyPr>
            <a:normAutofit fontScale="92500" lnSpcReduction="20000"/>
          </a:bodyPr>
          <a:lstStyle/>
          <a:p>
            <a:r>
              <a:rPr lang="tr-TR" sz="2400" dirty="0"/>
              <a:t>Kuruluşa gelen </a:t>
            </a:r>
            <a:r>
              <a:rPr lang="tr-TR" sz="2400" dirty="0">
                <a:solidFill>
                  <a:srgbClr val="FF0000"/>
                </a:solidFill>
              </a:rPr>
              <a:t>ziyaretçiler</a:t>
            </a:r>
            <a:r>
              <a:rPr lang="tr-TR" sz="2400" dirty="0"/>
              <a:t> alınan tedbirle konusunda bilgilendirilmeli ve </a:t>
            </a:r>
            <a:r>
              <a:rPr lang="tr-TR" sz="2400" dirty="0">
                <a:solidFill>
                  <a:srgbClr val="FF0000"/>
                </a:solidFill>
              </a:rPr>
              <a:t>kurallara uyacağına dair taahhüt alınmalıdır. </a:t>
            </a:r>
            <a:endParaRPr lang="tr-TR" sz="2400" dirty="0" smtClean="0">
              <a:solidFill>
                <a:srgbClr val="FF0000"/>
              </a:solidFill>
            </a:endParaRPr>
          </a:p>
          <a:p>
            <a:r>
              <a:rPr lang="tr-TR" sz="2400" dirty="0" smtClean="0"/>
              <a:t>Her </a:t>
            </a:r>
            <a:r>
              <a:rPr lang="tr-TR" sz="2400" dirty="0"/>
              <a:t>türlü kontrolsüz girişler engellenmelidir. </a:t>
            </a:r>
            <a:endParaRPr lang="tr-TR" sz="2400" dirty="0" smtClean="0"/>
          </a:p>
          <a:p>
            <a:r>
              <a:rPr lang="tr-TR" sz="2400" dirty="0" smtClean="0"/>
              <a:t>Bekleme </a:t>
            </a:r>
            <a:r>
              <a:rPr lang="tr-TR" sz="2400" dirty="0"/>
              <a:t>bölümleri sosyal mesafeyi koruyacak şekilde düzenlenmeli ve eşyalar sıklıkla temizlenmelidir.</a:t>
            </a:r>
          </a:p>
          <a:p>
            <a:pPr>
              <a:buNone/>
            </a:pPr>
            <a:endParaRPr lang="tr-TR" sz="2400" dirty="0"/>
          </a:p>
          <a:p>
            <a:r>
              <a:rPr lang="tr-TR" sz="2400" dirty="0">
                <a:solidFill>
                  <a:srgbClr val="FF0000"/>
                </a:solidFill>
              </a:rPr>
              <a:t>Sınıflar</a:t>
            </a:r>
            <a:r>
              <a:rPr lang="tr-TR" sz="2400" dirty="0"/>
              <a:t> düzenli olarak temizlenmeli ve sınıflarda dezenfektan bulundurulmalıdır. </a:t>
            </a:r>
            <a:endParaRPr lang="tr-TR" sz="2400" dirty="0" smtClean="0"/>
          </a:p>
          <a:p>
            <a:r>
              <a:rPr lang="tr-TR" sz="2400" dirty="0" smtClean="0"/>
              <a:t>Ortak </a:t>
            </a:r>
            <a:r>
              <a:rPr lang="tr-TR" sz="2400" dirty="0"/>
              <a:t>kullanılacak malzemeler temizlenmeli ve panolara bilgilendirici afişler asılmalıdır</a:t>
            </a:r>
            <a:r>
              <a:rPr lang="tr-TR" sz="2400" dirty="0" smtClean="0"/>
              <a:t>.</a:t>
            </a:r>
          </a:p>
          <a:p>
            <a:r>
              <a:rPr lang="tr-TR" sz="2400" dirty="0" smtClean="0"/>
              <a:t> </a:t>
            </a:r>
            <a:r>
              <a:rPr lang="tr-TR" sz="2400" dirty="0"/>
              <a:t>Sınıf içerisinde sosyal mesafeyi gözeterek düzen oluşturulmalı ve sık sık havalandırılmalıdır. </a:t>
            </a:r>
          </a:p>
          <a:p>
            <a:endParaRPr lang="tr-TR" dirty="0"/>
          </a:p>
          <a:p>
            <a:endParaRPr lang="tr-T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İçerik Yer Tutucusu"/>
          <p:cNvSpPr>
            <a:spLocks noGrp="1"/>
          </p:cNvSpPr>
          <p:nvPr>
            <p:ph idx="1"/>
          </p:nvPr>
        </p:nvSpPr>
        <p:spPr>
          <a:xfrm>
            <a:off x="328612" y="561267"/>
            <a:ext cx="9967073" cy="6168146"/>
          </a:xfrm>
        </p:spPr>
        <p:txBody>
          <a:bodyPr>
            <a:normAutofit fontScale="85000" lnSpcReduction="10000"/>
          </a:bodyPr>
          <a:lstStyle/>
          <a:p>
            <a:r>
              <a:rPr lang="tr-TR" sz="2600" dirty="0">
                <a:solidFill>
                  <a:srgbClr val="FF0000"/>
                </a:solidFill>
              </a:rPr>
              <a:t>Öğretmenler odası </a:t>
            </a:r>
            <a:r>
              <a:rPr lang="tr-TR" sz="2600" dirty="0"/>
              <a:t>sık sık havalandırılmalı, temizlenmeli, </a:t>
            </a:r>
            <a:endParaRPr lang="tr-TR" sz="2600" dirty="0" smtClean="0"/>
          </a:p>
          <a:p>
            <a:r>
              <a:rPr lang="tr-TR" sz="2600" dirty="0"/>
              <a:t>O</a:t>
            </a:r>
            <a:r>
              <a:rPr lang="tr-TR" sz="2600" dirty="0" smtClean="0"/>
              <a:t>rtak </a:t>
            </a:r>
            <a:r>
              <a:rPr lang="tr-TR" sz="2600" dirty="0"/>
              <a:t>kullanılan malzemeler ya azaltılmalı yada temizlenerek kullanılmalı</a:t>
            </a:r>
            <a:r>
              <a:rPr lang="tr-TR" sz="2600" dirty="0" smtClean="0"/>
              <a:t>,</a:t>
            </a:r>
          </a:p>
          <a:p>
            <a:r>
              <a:rPr lang="tr-TR" sz="2600" dirty="0" smtClean="0"/>
              <a:t> </a:t>
            </a:r>
            <a:r>
              <a:rPr lang="tr-TR" sz="2600" dirty="0"/>
              <a:t>Z</a:t>
            </a:r>
            <a:r>
              <a:rPr lang="tr-TR" sz="2600" dirty="0" smtClean="0"/>
              <a:t>iyaretçi </a:t>
            </a:r>
            <a:r>
              <a:rPr lang="tr-TR" sz="2600" dirty="0"/>
              <a:t>alınmamalı </a:t>
            </a:r>
          </a:p>
          <a:p>
            <a:r>
              <a:rPr lang="tr-TR" sz="2600" dirty="0" smtClean="0"/>
              <a:t> </a:t>
            </a:r>
            <a:r>
              <a:rPr lang="tr-TR" sz="2600" dirty="0"/>
              <a:t>M</a:t>
            </a:r>
            <a:r>
              <a:rPr lang="tr-TR" sz="2600" dirty="0" smtClean="0"/>
              <a:t>utfak </a:t>
            </a:r>
            <a:r>
              <a:rPr lang="tr-TR" sz="2600" dirty="0"/>
              <a:t>kısmında tek kullanımlık yada kişiye özel bardak kullanılmalıdır.</a:t>
            </a:r>
          </a:p>
          <a:p>
            <a:pPr>
              <a:buNone/>
            </a:pPr>
            <a:endParaRPr lang="tr-TR" sz="2600" dirty="0"/>
          </a:p>
          <a:p>
            <a:r>
              <a:rPr lang="tr-TR" sz="2600" dirty="0">
                <a:solidFill>
                  <a:srgbClr val="FF0000"/>
                </a:solidFill>
              </a:rPr>
              <a:t>Toplantı salonlarında </a:t>
            </a:r>
            <a:r>
              <a:rPr lang="tr-TR" sz="2600" dirty="0"/>
              <a:t>sosyal mesafe düzenlemesi yapılmalı</a:t>
            </a:r>
            <a:r>
              <a:rPr lang="tr-TR" sz="2600" dirty="0" smtClean="0"/>
              <a:t>,</a:t>
            </a:r>
          </a:p>
          <a:p>
            <a:r>
              <a:rPr lang="tr-TR" sz="2600" dirty="0" smtClean="0"/>
              <a:t> </a:t>
            </a:r>
            <a:r>
              <a:rPr lang="tr-TR" sz="2600" dirty="0"/>
              <a:t>T</a:t>
            </a:r>
            <a:r>
              <a:rPr lang="tr-TR" sz="2600" dirty="0" smtClean="0"/>
              <a:t>oplantı </a:t>
            </a:r>
            <a:r>
              <a:rPr lang="tr-TR" sz="2600" dirty="0"/>
              <a:t>öncesi-sonrası temizlik ve havalandırma yapılmalı</a:t>
            </a:r>
            <a:r>
              <a:rPr lang="tr-TR" sz="2600" dirty="0" smtClean="0"/>
              <a:t>,</a:t>
            </a:r>
          </a:p>
          <a:p>
            <a:r>
              <a:rPr lang="tr-TR" sz="2600" dirty="0" smtClean="0"/>
              <a:t> </a:t>
            </a:r>
            <a:r>
              <a:rPr lang="tr-TR" sz="2600" dirty="0"/>
              <a:t>T</a:t>
            </a:r>
            <a:r>
              <a:rPr lang="tr-TR" sz="2600" dirty="0" smtClean="0"/>
              <a:t>oplantı </a:t>
            </a:r>
            <a:r>
              <a:rPr lang="tr-TR" sz="2600" dirty="0"/>
              <a:t>uzun sürecekse ara verilerek yapılmalıdır. </a:t>
            </a:r>
            <a:endParaRPr lang="tr-TR" sz="2600" dirty="0" smtClean="0"/>
          </a:p>
          <a:p>
            <a:r>
              <a:rPr lang="tr-TR" sz="2600" dirty="0" smtClean="0"/>
              <a:t>Evraklar </a:t>
            </a:r>
            <a:r>
              <a:rPr lang="tr-TR" sz="2600" dirty="0"/>
              <a:t>mümkün olduğunca bilgisayar sistemleri üzerinden işlem görmeli, </a:t>
            </a:r>
            <a:endParaRPr lang="tr-TR" sz="2600" dirty="0" smtClean="0"/>
          </a:p>
          <a:p>
            <a:r>
              <a:rPr lang="tr-TR" sz="2600" dirty="0"/>
              <a:t>E</a:t>
            </a:r>
            <a:r>
              <a:rPr lang="tr-TR" sz="2600" dirty="0" smtClean="0"/>
              <a:t> </a:t>
            </a:r>
            <a:r>
              <a:rPr lang="tr-TR" sz="2600" dirty="0"/>
              <a:t>imza kullanılmalı aksi durumda şahsi kalemler kullanılarak sırayla ve sosyal mesafe gözetilerek imza atılmalıdır</a:t>
            </a:r>
            <a:r>
              <a:rPr lang="tr-TR" sz="2600" dirty="0" smtClean="0"/>
              <a:t>.</a:t>
            </a:r>
          </a:p>
          <a:p>
            <a:r>
              <a:rPr lang="tr-TR" sz="2600" dirty="0"/>
              <a:t>Toplantıya katılanların bilgileri saklanmalıdır. </a:t>
            </a:r>
          </a:p>
          <a:p>
            <a:r>
              <a:rPr lang="tr-TR" sz="2600" dirty="0"/>
              <a:t>Katılımcılardan biri salgın hastalık belirtileri gösterdiğinde kayıtlar sağlık müdürlüklerinin temaslıları izlemlerine yardımcı olacaktır. </a:t>
            </a:r>
          </a:p>
          <a:p>
            <a:endParaRPr lang="tr-TR" sz="2600" dirty="0"/>
          </a:p>
          <a:p>
            <a:endParaRPr lang="tr-TR" sz="2600" dirty="0"/>
          </a:p>
          <a:p>
            <a:endParaRPr lang="tr-T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10047" y="661181"/>
            <a:ext cx="9507675" cy="5880295"/>
          </a:xfrm>
        </p:spPr>
        <p:txBody>
          <a:bodyPr>
            <a:normAutofit/>
          </a:bodyPr>
          <a:lstStyle/>
          <a:p>
            <a:r>
              <a:rPr lang="tr-TR" sz="2000" dirty="0" smtClean="0">
                <a:solidFill>
                  <a:srgbClr val="FF0000"/>
                </a:solidFill>
              </a:rPr>
              <a:t>Kantin </a:t>
            </a:r>
            <a:r>
              <a:rPr lang="tr-TR" sz="2000" dirty="0">
                <a:solidFill>
                  <a:srgbClr val="FF0000"/>
                </a:solidFill>
              </a:rPr>
              <a:t>ve yemekhanelerde </a:t>
            </a:r>
            <a:r>
              <a:rPr lang="tr-TR" sz="2000" dirty="0"/>
              <a:t>hijyen kurallarına sıkı şekilde uyulmalıdır</a:t>
            </a:r>
            <a:r>
              <a:rPr lang="tr-TR" sz="2000" dirty="0" smtClean="0"/>
              <a:t>.</a:t>
            </a:r>
          </a:p>
          <a:p>
            <a:r>
              <a:rPr lang="tr-TR" sz="2000" dirty="0" smtClean="0"/>
              <a:t> </a:t>
            </a:r>
            <a:r>
              <a:rPr lang="tr-TR" sz="2000" dirty="0"/>
              <a:t>Oluşacak alışveriş ve yemek sıralarında sosyal mesafe ayarlanmalıdır. </a:t>
            </a:r>
            <a:endParaRPr lang="tr-TR" sz="2000" dirty="0" smtClean="0"/>
          </a:p>
          <a:p>
            <a:r>
              <a:rPr lang="tr-TR" sz="2000" dirty="0" smtClean="0"/>
              <a:t>Giriş </a:t>
            </a:r>
            <a:r>
              <a:rPr lang="tr-TR" sz="2000" dirty="0"/>
              <a:t>ve çıkışlarda eller yıkanmalı veya dezenfekte edilmelidir. </a:t>
            </a:r>
            <a:endParaRPr lang="tr-TR" sz="2000" dirty="0" smtClean="0"/>
          </a:p>
          <a:p>
            <a:r>
              <a:rPr lang="tr-TR" sz="2000" dirty="0" smtClean="0"/>
              <a:t>Yüzeyler </a:t>
            </a:r>
            <a:r>
              <a:rPr lang="tr-TR" sz="2000" dirty="0"/>
              <a:t>sık sık temizlenmeli ve dezenfekte edilmelidir. </a:t>
            </a:r>
            <a:endParaRPr lang="tr-TR" sz="2000" dirty="0" smtClean="0"/>
          </a:p>
          <a:p>
            <a:r>
              <a:rPr lang="tr-TR" sz="2000" dirty="0" smtClean="0"/>
              <a:t>Çatal</a:t>
            </a:r>
            <a:r>
              <a:rPr lang="tr-TR" sz="2000" dirty="0"/>
              <a:t>, kaşık, bıçak, şeker ve tuz gibi ürünler tek kullanımlık olarak düzenlenmelidir. </a:t>
            </a:r>
            <a:endParaRPr lang="tr-TR" sz="2000" dirty="0" smtClean="0"/>
          </a:p>
          <a:p>
            <a:r>
              <a:rPr lang="tr-TR" sz="2000" dirty="0" smtClean="0"/>
              <a:t>Su </a:t>
            </a:r>
            <a:r>
              <a:rPr lang="tr-TR" sz="2000" dirty="0"/>
              <a:t>sebilleri, kahve, çay vb. içecek makineleri ve otomatlarının kullanımı engellenmelidir</a:t>
            </a:r>
            <a:r>
              <a:rPr lang="tr-TR" sz="2000" dirty="0" smtClean="0"/>
              <a:t>.</a:t>
            </a:r>
            <a:endParaRPr lang="tr-TR" sz="2000" dirty="0"/>
          </a:p>
          <a:p>
            <a:r>
              <a:rPr lang="tr-TR" sz="2000" dirty="0"/>
              <a:t>Yemek hizmeti dışarıdan tedarik edildiği durumlarda tercihen TS EN ISO 22000 Gıda Güvenliği Yönetimi Sistemi veya TS 13811 Hijyen ve Sanitasyon Yönetimi Sistemi belgeli kuruluşlarda temin edilmelidir (Belgeler kontrol edilip tedarikçiden alınabilir). Mümkünse tedarikçi yerinde denetlenmelidir.</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51692" y="556872"/>
            <a:ext cx="9622302" cy="5787657"/>
          </a:xfrm>
        </p:spPr>
        <p:txBody>
          <a:bodyPr>
            <a:normAutofit lnSpcReduction="10000"/>
          </a:bodyPr>
          <a:lstStyle/>
          <a:p>
            <a:r>
              <a:rPr lang="tr-TR" sz="2000" dirty="0" smtClean="0">
                <a:solidFill>
                  <a:srgbClr val="FF0000"/>
                </a:solidFill>
              </a:rPr>
              <a:t>Tuvaletler</a:t>
            </a:r>
            <a:r>
              <a:rPr lang="tr-TR" sz="2000" dirty="0"/>
              <a:t>;</a:t>
            </a:r>
            <a:r>
              <a:rPr lang="tr-TR" sz="2000" dirty="0" smtClean="0"/>
              <a:t> </a:t>
            </a:r>
            <a:r>
              <a:rPr lang="tr-TR" sz="2000" dirty="0"/>
              <a:t>kapılar, kapı kolları dahil tüm yüzeyler uygun deterjan veya dezenfektanla sık sık temizlenerek havalandırılmalıdır</a:t>
            </a:r>
            <a:r>
              <a:rPr lang="tr-TR" sz="2000" dirty="0" smtClean="0"/>
              <a:t>.</a:t>
            </a:r>
          </a:p>
          <a:p>
            <a:r>
              <a:rPr lang="tr-TR" sz="2000" dirty="0" smtClean="0"/>
              <a:t> </a:t>
            </a:r>
            <a:r>
              <a:rPr lang="tr-TR" sz="2000" dirty="0"/>
              <a:t>Mümkünse her tuvalet/lavabo girişinde el dezenfektanı bulundurulmalıdır. </a:t>
            </a:r>
            <a:endParaRPr lang="tr-TR" sz="2000" dirty="0" smtClean="0"/>
          </a:p>
          <a:p>
            <a:r>
              <a:rPr lang="tr-TR" sz="2000" dirty="0" smtClean="0"/>
              <a:t>Öğrencilere </a:t>
            </a:r>
            <a:r>
              <a:rPr lang="tr-TR" sz="2000" dirty="0"/>
              <a:t>ve personel her seferinde 20 saniye boyunca sabun ve suyla ellerini yıkamalarını hatırlatmak için afiş/poster konulmalıdır.</a:t>
            </a:r>
          </a:p>
          <a:p>
            <a:endParaRPr lang="tr-TR" sz="2000" dirty="0"/>
          </a:p>
          <a:p>
            <a:r>
              <a:rPr lang="tr-TR" sz="2000" dirty="0">
                <a:solidFill>
                  <a:srgbClr val="FF0000"/>
                </a:solidFill>
              </a:rPr>
              <a:t>Gıda depoları, sağlık odası, soyunma odası, kütüphane, arşiv, malzeme depoları, mescit ve  asansörlerde</a:t>
            </a:r>
            <a:r>
              <a:rPr lang="tr-TR" sz="2000" dirty="0"/>
              <a:t> eylem planına uygun olarak temizlenmeli, sık sık havalandırılmalı giriş çıkışlarda el dezenfektanı kullanılmalıdır.</a:t>
            </a:r>
          </a:p>
          <a:p>
            <a:endParaRPr lang="tr-TR" sz="2000" dirty="0"/>
          </a:p>
          <a:p>
            <a:r>
              <a:rPr lang="tr-TR" sz="2000" dirty="0">
                <a:solidFill>
                  <a:srgbClr val="FF0000"/>
                </a:solidFill>
              </a:rPr>
              <a:t>Spor salonlarında </a:t>
            </a:r>
            <a:r>
              <a:rPr lang="tr-TR" sz="2000" dirty="0"/>
              <a:t>su ve sabuna ulaşım kolay olmalı ve tek kullanımlık kağıt havlular bulundurulmalıdır. </a:t>
            </a:r>
            <a:endParaRPr lang="tr-TR" sz="2000" dirty="0" smtClean="0"/>
          </a:p>
          <a:p>
            <a:r>
              <a:rPr lang="tr-TR" sz="2000" dirty="0" smtClean="0"/>
              <a:t>İçeriye </a:t>
            </a:r>
            <a:r>
              <a:rPr lang="tr-TR" sz="2000" dirty="0"/>
              <a:t>girmeden uyulması gereken kuralların okunması ve belirtilen kurallara uyulması sağlanmalıdır. </a:t>
            </a:r>
            <a:endParaRPr lang="tr-TR" sz="2000" dirty="0" smtClean="0"/>
          </a:p>
          <a:p>
            <a:r>
              <a:rPr lang="tr-TR" sz="2000" dirty="0" smtClean="0"/>
              <a:t>Görevli </a:t>
            </a:r>
            <a:r>
              <a:rPr lang="tr-TR" sz="2000" dirty="0"/>
              <a:t>personele gerekli bilgilendirme yapılmalı, her etkinlikten önce ve sonra temizliğin yapılması sağlanmalı, içerisi sık sık havalandırılmalı ve sosyal mesafe kurallarına uyarak faaliyetler yapılmalıdır.</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41234" y="1203986"/>
            <a:ext cx="9746827" cy="4620039"/>
          </a:xfrm>
        </p:spPr>
        <p:txBody>
          <a:bodyPr>
            <a:normAutofit lnSpcReduction="10000"/>
          </a:bodyPr>
          <a:lstStyle/>
          <a:p>
            <a:r>
              <a:rPr lang="tr-TR" sz="2000" dirty="0">
                <a:solidFill>
                  <a:srgbClr val="FF0000"/>
                </a:solidFill>
              </a:rPr>
              <a:t>Okul bahçelerinde </a:t>
            </a:r>
            <a:r>
              <a:rPr lang="tr-TR" sz="2000" dirty="0"/>
              <a:t>teneffüslerde veya açık alan etkinliklerinde sosyal mesafeye dikkat edilmesi sağlanmalıdır. </a:t>
            </a:r>
            <a:endParaRPr lang="tr-TR" sz="2000" dirty="0" smtClean="0"/>
          </a:p>
          <a:p>
            <a:r>
              <a:rPr lang="tr-TR" sz="2000" dirty="0" smtClean="0"/>
              <a:t>Salgın </a:t>
            </a:r>
            <a:r>
              <a:rPr lang="tr-TR" sz="2000" dirty="0"/>
              <a:t>hastalık dönemindeki tedbirlere yönelik afişler/uyarı levhaları görünür yerlere konulmalıdır.</a:t>
            </a:r>
          </a:p>
          <a:p>
            <a:pPr>
              <a:buNone/>
            </a:pPr>
            <a:endParaRPr lang="tr-TR" sz="2000" dirty="0"/>
          </a:p>
          <a:p>
            <a:r>
              <a:rPr lang="tr-TR" sz="2000" dirty="0">
                <a:solidFill>
                  <a:srgbClr val="FF0000"/>
                </a:solidFill>
              </a:rPr>
              <a:t>Pansiyonlar/yurtlar/misafirhaneler </a:t>
            </a:r>
            <a:r>
              <a:rPr lang="tr-TR" sz="2000" dirty="0"/>
              <a:t>içinde sosyal mesafe düzeni sağlanmalıdır</a:t>
            </a:r>
            <a:r>
              <a:rPr lang="tr-TR" sz="2000" dirty="0" smtClean="0"/>
              <a:t>.</a:t>
            </a:r>
          </a:p>
          <a:p>
            <a:r>
              <a:rPr lang="tr-TR" sz="2000" dirty="0" smtClean="0"/>
              <a:t> </a:t>
            </a:r>
            <a:r>
              <a:rPr lang="tr-TR" sz="2000" dirty="0"/>
              <a:t>Giriş ve çıkışlara dezenfektan konulmalı odalar sık sık havalandırılarak temizlikleri düzenli yapılmalıdır. </a:t>
            </a:r>
            <a:endParaRPr lang="tr-TR" sz="2000" dirty="0" smtClean="0"/>
          </a:p>
          <a:p>
            <a:r>
              <a:rPr lang="tr-TR" sz="2000" dirty="0" smtClean="0"/>
              <a:t>Zorunluluk </a:t>
            </a:r>
            <a:r>
              <a:rPr lang="tr-TR" sz="2000" dirty="0"/>
              <a:t>dışında oda ve yatak değişimi olmamalıdır</a:t>
            </a:r>
            <a:r>
              <a:rPr lang="tr-TR" sz="2000" dirty="0" smtClean="0"/>
              <a:t>.</a:t>
            </a:r>
          </a:p>
          <a:p>
            <a:r>
              <a:rPr lang="tr-TR" sz="2000" dirty="0" smtClean="0"/>
              <a:t> </a:t>
            </a:r>
            <a:r>
              <a:rPr lang="tr-TR" sz="2000" dirty="0"/>
              <a:t>Yönetim izni olmadan ziyaretçi kabul edilmemelidir</a:t>
            </a:r>
            <a:r>
              <a:rPr lang="tr-TR" sz="2000" dirty="0" smtClean="0"/>
              <a:t>.</a:t>
            </a:r>
          </a:p>
          <a:p>
            <a:r>
              <a:rPr lang="tr-TR" sz="2000" dirty="0" smtClean="0"/>
              <a:t> </a:t>
            </a:r>
            <a:r>
              <a:rPr lang="tr-TR" sz="2000" dirty="0"/>
              <a:t>Dışarıdan gelecek kişiler veya hizmet sağlayıcılar hijyen kuralları kapsamındaki uygulamalara uymalı ve gerekli kişisel koruyucu önlemleri almalıdır.</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00038" y="500064"/>
            <a:ext cx="9111248" cy="5344350"/>
          </a:xfrm>
        </p:spPr>
        <p:txBody>
          <a:bodyPr>
            <a:normAutofit lnSpcReduction="10000"/>
          </a:bodyPr>
          <a:lstStyle/>
          <a:p>
            <a:pPr>
              <a:lnSpc>
                <a:spcPct val="150000"/>
              </a:lnSpc>
            </a:pPr>
            <a:r>
              <a:rPr lang="tr-TR" sz="2000" dirty="0">
                <a:solidFill>
                  <a:srgbClr val="FF0000"/>
                </a:solidFill>
              </a:rPr>
              <a:t>Öğrenci/personel servislerinde </a:t>
            </a:r>
            <a:r>
              <a:rPr lang="tr-TR" sz="2000" dirty="0"/>
              <a:t>şoförlerin kişisel hijyen kurallarına uyulması sağlanmalıdır. </a:t>
            </a:r>
            <a:endParaRPr lang="tr-TR" sz="2000" dirty="0" smtClean="0"/>
          </a:p>
          <a:p>
            <a:pPr>
              <a:lnSpc>
                <a:spcPct val="150000"/>
              </a:lnSpc>
            </a:pPr>
            <a:r>
              <a:rPr lang="tr-TR" sz="2000" dirty="0" smtClean="0"/>
              <a:t>Servis </a:t>
            </a:r>
            <a:r>
              <a:rPr lang="tr-TR" sz="2000" dirty="0"/>
              <a:t>biniş ve inişlerinde sosyal mesafe kurallarına uyulmalıdır</a:t>
            </a:r>
            <a:r>
              <a:rPr lang="tr-TR" sz="2000" dirty="0" smtClean="0"/>
              <a:t>.</a:t>
            </a:r>
          </a:p>
          <a:p>
            <a:pPr>
              <a:lnSpc>
                <a:spcPct val="150000"/>
              </a:lnSpc>
            </a:pPr>
            <a:r>
              <a:rPr lang="tr-TR" sz="2000" dirty="0" smtClean="0"/>
              <a:t> </a:t>
            </a:r>
            <a:r>
              <a:rPr lang="tr-TR" sz="2000" dirty="0"/>
              <a:t>Servis içerisinde her öğrenciye koltuk belirlenmeli ve öğrenci her gün aynı koltukta seyahat etmelidir. </a:t>
            </a:r>
            <a:endParaRPr lang="tr-TR" sz="2000" dirty="0" smtClean="0"/>
          </a:p>
          <a:p>
            <a:pPr>
              <a:lnSpc>
                <a:spcPct val="150000"/>
              </a:lnSpc>
            </a:pPr>
            <a:r>
              <a:rPr lang="tr-TR" sz="2000" dirty="0" smtClean="0"/>
              <a:t>Servise </a:t>
            </a:r>
            <a:r>
              <a:rPr lang="tr-TR" sz="2000" dirty="0"/>
              <a:t>dışarıdan kimse alınmamalıdır</a:t>
            </a:r>
            <a:r>
              <a:rPr lang="tr-TR" sz="2000" dirty="0" smtClean="0"/>
              <a:t>.</a:t>
            </a:r>
          </a:p>
          <a:p>
            <a:pPr>
              <a:lnSpc>
                <a:spcPct val="150000"/>
              </a:lnSpc>
            </a:pPr>
            <a:r>
              <a:rPr lang="tr-TR" sz="2000" dirty="0" smtClean="0"/>
              <a:t> </a:t>
            </a:r>
            <a:r>
              <a:rPr lang="tr-TR" sz="2000" dirty="0"/>
              <a:t>Servislerde camlar sık sık açılarak havalandırılma sağlanmalıdır</a:t>
            </a:r>
            <a:r>
              <a:rPr lang="tr-TR" sz="2000" dirty="0" smtClean="0"/>
              <a:t>.</a:t>
            </a:r>
          </a:p>
          <a:p>
            <a:pPr>
              <a:lnSpc>
                <a:spcPct val="150000"/>
              </a:lnSpc>
            </a:pPr>
            <a:r>
              <a:rPr lang="tr-TR" sz="2000" dirty="0" smtClean="0"/>
              <a:t> </a:t>
            </a:r>
            <a:r>
              <a:rPr lang="tr-TR" sz="2000" dirty="0"/>
              <a:t>Servis iç temizliği gün sonunda su ve deterjanla yapılmalıdır</a:t>
            </a:r>
            <a:r>
              <a:rPr lang="tr-TR" sz="2000" dirty="0" smtClean="0"/>
              <a:t>.</a:t>
            </a:r>
          </a:p>
          <a:p>
            <a:pPr>
              <a:lnSpc>
                <a:spcPct val="150000"/>
              </a:lnSpc>
            </a:pPr>
            <a:r>
              <a:rPr lang="tr-TR" sz="2000" dirty="0" smtClean="0"/>
              <a:t> </a:t>
            </a:r>
            <a:r>
              <a:rPr lang="tr-TR" sz="2000" dirty="0"/>
              <a:t>Her servis turu tamamlandıktan sonra ortak kullanılan ve sık dokunulan yüzeyler dezenfektan ile temizlenmelidir.</a:t>
            </a:r>
          </a:p>
          <a:p>
            <a:endParaRPr lang="tr-T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420534" y="428445"/>
            <a:ext cx="2479934" cy="684362"/>
          </a:xfrm>
        </p:spPr>
        <p:txBody>
          <a:bodyPr/>
          <a:lstStyle/>
          <a:p>
            <a:r>
              <a:rPr lang="tr-TR" dirty="0"/>
              <a:t>TEMİZLİK</a:t>
            </a:r>
          </a:p>
        </p:txBody>
      </p:sp>
      <p:sp>
        <p:nvSpPr>
          <p:cNvPr id="3" name="2 İçerik Yer Tutucusu"/>
          <p:cNvSpPr>
            <a:spLocks noGrp="1"/>
          </p:cNvSpPr>
          <p:nvPr>
            <p:ph idx="1"/>
          </p:nvPr>
        </p:nvSpPr>
        <p:spPr>
          <a:xfrm>
            <a:off x="518209" y="1463040"/>
            <a:ext cx="8752400" cy="5036233"/>
          </a:xfrm>
        </p:spPr>
        <p:txBody>
          <a:bodyPr>
            <a:normAutofit lnSpcReduction="10000"/>
          </a:bodyPr>
          <a:lstStyle/>
          <a:p>
            <a:r>
              <a:rPr lang="tr-TR" sz="2000" dirty="0"/>
              <a:t>Öğrencilerin sık sık dokunduğu ortak kullanım alanlarında, dokundukları eşyalarda temizlik düzenli olarak yapılmalıdır. </a:t>
            </a:r>
            <a:endParaRPr lang="tr-TR" sz="2000" dirty="0" smtClean="0"/>
          </a:p>
          <a:p>
            <a:r>
              <a:rPr lang="tr-TR" sz="2000" dirty="0" smtClean="0"/>
              <a:t>Temizlik </a:t>
            </a:r>
            <a:r>
              <a:rPr lang="tr-TR" sz="2000" dirty="0"/>
              <a:t>personeline bu konuda talimat verilmelidir. </a:t>
            </a:r>
            <a:endParaRPr lang="tr-TR" sz="2000" dirty="0" smtClean="0"/>
          </a:p>
          <a:p>
            <a:r>
              <a:rPr lang="tr-TR" sz="2000" dirty="0" smtClean="0"/>
              <a:t>Kuruluşta </a:t>
            </a:r>
            <a:r>
              <a:rPr lang="tr-TR" sz="2000" dirty="0"/>
              <a:t>temizlik programları oluşturulmalı ve programa uyulması sağlanmalıdır.</a:t>
            </a:r>
          </a:p>
          <a:p>
            <a:pPr>
              <a:buNone/>
            </a:pPr>
            <a:endParaRPr lang="tr-TR" sz="2000" dirty="0"/>
          </a:p>
          <a:p>
            <a:r>
              <a:rPr lang="tr-TR" sz="2000" dirty="0"/>
              <a:t>Temizlik programlarında </a:t>
            </a:r>
          </a:p>
          <a:p>
            <a:pPr lvl="2"/>
            <a:r>
              <a:rPr lang="tr-TR" sz="2000" dirty="0">
                <a:solidFill>
                  <a:srgbClr val="00B0F0"/>
                </a:solidFill>
              </a:rPr>
              <a:t>Temizlenecek alan araç ve gereçleri belirlenmeli</a:t>
            </a:r>
          </a:p>
          <a:p>
            <a:pPr lvl="2"/>
            <a:r>
              <a:rPr lang="tr-TR" sz="2000" dirty="0">
                <a:solidFill>
                  <a:srgbClr val="00B0F0"/>
                </a:solidFill>
              </a:rPr>
              <a:t>Belirtilen görevler için sorumluluklar</a:t>
            </a:r>
          </a:p>
          <a:p>
            <a:pPr lvl="2"/>
            <a:r>
              <a:rPr lang="tr-TR" sz="2000" dirty="0">
                <a:solidFill>
                  <a:srgbClr val="00B0F0"/>
                </a:solidFill>
              </a:rPr>
              <a:t>Temizlenme yöntem ve sıklıkları</a:t>
            </a:r>
          </a:p>
          <a:p>
            <a:pPr lvl="2"/>
            <a:r>
              <a:rPr lang="tr-TR" sz="2000" dirty="0">
                <a:solidFill>
                  <a:srgbClr val="00B0F0"/>
                </a:solidFill>
              </a:rPr>
              <a:t>İzleme ve doğrulama düzenlemeleri</a:t>
            </a:r>
          </a:p>
          <a:p>
            <a:pPr lvl="2"/>
            <a:r>
              <a:rPr lang="tr-TR" sz="2000" dirty="0">
                <a:solidFill>
                  <a:srgbClr val="00B0F0"/>
                </a:solidFill>
              </a:rPr>
              <a:t>Temizlik sonrası kontroller </a:t>
            </a:r>
          </a:p>
          <a:p>
            <a:pPr lvl="2"/>
            <a:r>
              <a:rPr lang="tr-TR" sz="2000" dirty="0">
                <a:solidFill>
                  <a:srgbClr val="00B0F0"/>
                </a:solidFill>
              </a:rPr>
              <a:t>Çalışma öncesi kontroller belirlenmelidir.</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39710" y="570939"/>
            <a:ext cx="9352930" cy="5886132"/>
          </a:xfrm>
        </p:spPr>
        <p:txBody>
          <a:bodyPr>
            <a:normAutofit/>
          </a:bodyPr>
          <a:lstStyle/>
          <a:p>
            <a:r>
              <a:rPr lang="tr-TR" sz="2000" dirty="0"/>
              <a:t>Kuruluş eylem planı kapsamında, salgın hastalık şüphelisi veya tanısı konmuş kişilerin kuruluştan ayrıldıktan sonra kullandığı derslik, oda ve mümkünse diğer tüm malzemelerin temizliği ve dezenfeksiyonu uygun KKD kullanılarak yapılmalıdır.</a:t>
            </a:r>
          </a:p>
          <a:p>
            <a:endParaRPr lang="tr-TR" sz="2000" dirty="0"/>
          </a:p>
          <a:p>
            <a:r>
              <a:rPr lang="tr-TR" sz="2000" dirty="0"/>
              <a:t>Temizlik personelin gerekli kişisel korunma donanımları kuruluş tarafından sağlanmalıdır.</a:t>
            </a:r>
          </a:p>
          <a:p>
            <a:endParaRPr lang="tr-TR" sz="2000" dirty="0"/>
          </a:p>
          <a:p>
            <a:r>
              <a:rPr lang="tr-TR" sz="2000" dirty="0"/>
              <a:t>Yüzeyleri, alanları, eşyaları sabun ve su kullanarak temizleyin (eşyalar üzerindeki temizlik talimatlarına uyarak), sonrasında dezenfekte edin, tüm derslikler/ofisler temizlik öncesi kapısı kapalı olarak doğal yollarla havalandırılmalıdır.</a:t>
            </a:r>
          </a:p>
          <a:p>
            <a:endParaRPr lang="tr-TR" sz="2000" dirty="0"/>
          </a:p>
          <a:p>
            <a:r>
              <a:rPr lang="tr-TR" sz="2000" dirty="0"/>
              <a:t>Hasta olduğu teyit edilen kişinin kullandığı alan 24 saat kullanıma kapalı olarak temizlenmelidir. Bunun mümkün olmadığı durumlarda olabildiği kadar kapalı tutulabilir.</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77334" y="773723"/>
            <a:ext cx="8596668" cy="5267639"/>
          </a:xfrm>
        </p:spPr>
        <p:txBody>
          <a:bodyPr/>
          <a:lstStyle/>
          <a:p>
            <a:r>
              <a:rPr lang="tr-TR" sz="2400" dirty="0">
                <a:solidFill>
                  <a:srgbClr val="0070C0"/>
                </a:solidFill>
              </a:rPr>
              <a:t>Temizlik yaparken;</a:t>
            </a:r>
          </a:p>
          <a:p>
            <a:pPr>
              <a:buNone/>
            </a:pPr>
            <a:endParaRPr lang="tr-TR" sz="2400" dirty="0"/>
          </a:p>
          <a:p>
            <a:pPr lvl="1"/>
            <a:r>
              <a:rPr lang="tr-TR" sz="2400" dirty="0"/>
              <a:t>Temizlik sürecinde tüm görevler için tek kullanımlık eldiven ve önlük giyin</a:t>
            </a:r>
          </a:p>
          <a:p>
            <a:pPr lvl="1"/>
            <a:r>
              <a:rPr lang="tr-TR" sz="2400" dirty="0"/>
              <a:t>Kullanılan temizlik/dezenfektan ürünleri ve sıçrama riski olup olmadığına bağlı olarak ek KKD gerekiyorsa kullanın</a:t>
            </a:r>
          </a:p>
          <a:p>
            <a:pPr lvl="1"/>
            <a:r>
              <a:rPr lang="tr-TR" sz="2400" dirty="0"/>
              <a:t>Eldiven ve önlükleri dikkatli şekilde kullanın</a:t>
            </a:r>
          </a:p>
          <a:p>
            <a:pPr lvl="1"/>
            <a:r>
              <a:rPr lang="tr-TR" sz="2400" dirty="0"/>
              <a:t>Ellerinizi sık sık sabun ve suyla en az 20 saniye yıkayın veya dezenfektanla temizleyin</a:t>
            </a:r>
          </a:p>
          <a:p>
            <a:pPr lvl="1">
              <a:buNone/>
            </a:pPr>
            <a:endParaRPr lang="tr-TR" dirty="0"/>
          </a:p>
          <a:p>
            <a:pPr lvl="1"/>
            <a:endParaRPr lang="tr-T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318346" y="471578"/>
            <a:ext cx="2626584" cy="1210574"/>
          </a:xfrm>
        </p:spPr>
        <p:txBody>
          <a:bodyPr>
            <a:normAutofit/>
          </a:bodyPr>
          <a:lstStyle/>
          <a:p>
            <a:r>
              <a:rPr lang="tr-TR" sz="7200" dirty="0"/>
              <a:t>AMAÇ</a:t>
            </a:r>
          </a:p>
        </p:txBody>
      </p:sp>
      <p:sp>
        <p:nvSpPr>
          <p:cNvPr id="3" name="İçerik Yer Tutucusu 2"/>
          <p:cNvSpPr>
            <a:spLocks noGrp="1"/>
          </p:cNvSpPr>
          <p:nvPr>
            <p:ph idx="1"/>
          </p:nvPr>
        </p:nvSpPr>
        <p:spPr>
          <a:xfrm>
            <a:off x="3804249" y="1829914"/>
            <a:ext cx="6170124" cy="3880773"/>
          </a:xfrm>
        </p:spPr>
        <p:txBody>
          <a:bodyPr>
            <a:normAutofit fontScale="77500" lnSpcReduction="20000"/>
          </a:bodyPr>
          <a:lstStyle/>
          <a:p>
            <a:pPr marL="0" indent="0" algn="just">
              <a:lnSpc>
                <a:spcPct val="150000"/>
              </a:lnSpc>
              <a:spcBef>
                <a:spcPts val="0"/>
              </a:spcBef>
              <a:buNone/>
            </a:pPr>
            <a:r>
              <a:rPr lang="tr-TR" sz="2800" dirty="0"/>
              <a:t>	Eğitim kurumlarında hijyen ve sanitasyon kaynaklı salgın hastalıklara yönelik kurum çalışanlarını, öğrencileri, velileri ve ilgili bütün tarafları bilgilendirmek ve öneriler vermek</a:t>
            </a:r>
          </a:p>
          <a:p>
            <a:pPr marL="0" indent="0" algn="just">
              <a:lnSpc>
                <a:spcPct val="150000"/>
              </a:lnSpc>
              <a:spcBef>
                <a:spcPts val="0"/>
              </a:spcBef>
              <a:buNone/>
            </a:pPr>
            <a:r>
              <a:rPr lang="tr-TR" sz="2800" dirty="0"/>
              <a:t>	Korumaya ve korunmaya yönelik hijyen uygulamalarını, bulaşın önlenmesini sağlamak ve kontrol yöntemleri ile ilgili bilgi vermek</a:t>
            </a:r>
            <a:endParaRPr lang="tr-TR"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9438" y="819510"/>
            <a:ext cx="3224041" cy="4891177"/>
          </a:xfrm>
          <a:prstGeom prst="rect">
            <a:avLst/>
          </a:prstGeom>
        </p:spPr>
      </p:pic>
    </p:spTree>
    <p:extLst>
      <p:ext uri="{BB962C8B-B14F-4D97-AF65-F5344CB8AC3E}">
        <p14:creationId xmlns:p14="http://schemas.microsoft.com/office/powerpoint/2010/main" val="42054557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75808" y="468924"/>
            <a:ext cx="8596668" cy="754965"/>
          </a:xfrm>
        </p:spPr>
        <p:txBody>
          <a:bodyPr/>
          <a:lstStyle/>
          <a:p>
            <a:r>
              <a:rPr lang="tr-TR" dirty="0"/>
              <a:t>İŞ SAĞLIĞI VE GÜVENLİĞİ DONANIMALRI</a:t>
            </a:r>
          </a:p>
        </p:txBody>
      </p:sp>
      <p:sp>
        <p:nvSpPr>
          <p:cNvPr id="3" name="2 İçerik Yer Tutucusu"/>
          <p:cNvSpPr>
            <a:spLocks noGrp="1"/>
          </p:cNvSpPr>
          <p:nvPr>
            <p:ph idx="1"/>
          </p:nvPr>
        </p:nvSpPr>
        <p:spPr>
          <a:xfrm>
            <a:off x="677334" y="1570009"/>
            <a:ext cx="9389692" cy="4471354"/>
          </a:xfrm>
        </p:spPr>
        <p:txBody>
          <a:bodyPr/>
          <a:lstStyle/>
          <a:p>
            <a:pPr marL="0">
              <a:lnSpc>
                <a:spcPct val="150000"/>
              </a:lnSpc>
              <a:spcBef>
                <a:spcPts val="0"/>
              </a:spcBef>
              <a:buNone/>
            </a:pPr>
            <a:r>
              <a:rPr lang="tr-TR" dirty="0"/>
              <a:t>	</a:t>
            </a:r>
            <a:r>
              <a:rPr lang="tr-TR" sz="2000" dirty="0"/>
              <a:t>Kuruluşta Hijyen, Enfeksiyon Önleme ve Kontrol İçin Eylem Planı çerçevesinde gereken iş sağlığı ve güvenliği donanımlarını bulundurmalı ve çalışanların kullanımına sunulmalıdır. Tüm personelin kullanılacak </a:t>
            </a:r>
            <a:r>
              <a:rPr lang="tr-TR" sz="2000" dirty="0" err="1"/>
              <a:t>KKD’nin</a:t>
            </a:r>
            <a:r>
              <a:rPr lang="tr-TR" sz="2000" dirty="0"/>
              <a:t> doğru kullanımı konusunda eğitilmesi ve farkındalığın arttırılması sağlanmalıdır.</a:t>
            </a:r>
          </a:p>
          <a:p>
            <a:pPr>
              <a:buNone/>
            </a:pPr>
            <a:endParaRPr lang="tr-TR" sz="2000" dirty="0"/>
          </a:p>
          <a:p>
            <a:pPr marL="0">
              <a:lnSpc>
                <a:spcPct val="150000"/>
              </a:lnSpc>
              <a:buNone/>
            </a:pPr>
            <a:r>
              <a:rPr lang="tr-TR" sz="2000" dirty="0"/>
              <a:t>	Maskeler, giysi ve formalar, göz koruyucu/yüz koruyucu siperlik, tek kullanımlık eldivenler hijyen kurallarına uygun olarak kullanılmalı ve kişiye ait olup kullanıldıktan sonra  temizliği veya imhası yapılmalıdır.</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750498" y="1913476"/>
            <a:ext cx="9026548" cy="3207165"/>
          </a:xfrm>
        </p:spPr>
        <p:txBody>
          <a:bodyPr>
            <a:normAutofit fontScale="70000" lnSpcReduction="20000"/>
          </a:bodyPr>
          <a:lstStyle/>
          <a:p>
            <a:pPr algn="ctr">
              <a:buNone/>
            </a:pPr>
            <a:endParaRPr lang="tr-TR" sz="3200" dirty="0"/>
          </a:p>
          <a:p>
            <a:pPr marL="0">
              <a:lnSpc>
                <a:spcPct val="160000"/>
              </a:lnSpc>
              <a:spcBef>
                <a:spcPts val="0"/>
              </a:spcBef>
              <a:buNone/>
            </a:pPr>
            <a:r>
              <a:rPr lang="tr-TR" sz="3200" dirty="0"/>
              <a:t>	Kurumlar öz değerlendirmelerini bitirdikten sonra başvuruları ve devamındaki işlemleri bu linkten takip edeceklerdir.</a:t>
            </a:r>
          </a:p>
          <a:p>
            <a:pPr marL="0">
              <a:lnSpc>
                <a:spcPct val="160000"/>
              </a:lnSpc>
              <a:spcBef>
                <a:spcPts val="0"/>
              </a:spcBef>
              <a:buNone/>
            </a:pPr>
            <a:endParaRPr lang="tr-TR" sz="3200" dirty="0"/>
          </a:p>
          <a:p>
            <a:pPr marL="0">
              <a:lnSpc>
                <a:spcPct val="160000"/>
              </a:lnSpc>
              <a:spcBef>
                <a:spcPts val="0"/>
              </a:spcBef>
              <a:buNone/>
            </a:pPr>
            <a:endParaRPr lang="tr-TR" sz="3200" dirty="0"/>
          </a:p>
          <a:p>
            <a:pPr marL="0" algn="ctr">
              <a:lnSpc>
                <a:spcPct val="160000"/>
              </a:lnSpc>
              <a:spcBef>
                <a:spcPts val="0"/>
              </a:spcBef>
              <a:buNone/>
            </a:pPr>
            <a:r>
              <a:rPr lang="tr-TR" sz="3200" dirty="0">
                <a:hlinkClick r:id="rId2"/>
              </a:rPr>
              <a:t>http://merkezisgb.meb.gov.tr/belgelendirme/</a:t>
            </a:r>
            <a:endParaRPr lang="tr-TR" sz="3200" dirty="0"/>
          </a:p>
          <a:p>
            <a:pPr marL="0">
              <a:lnSpc>
                <a:spcPct val="160000"/>
              </a:lnSpc>
              <a:spcBef>
                <a:spcPts val="0"/>
              </a:spcBef>
              <a:buNone/>
            </a:pPr>
            <a:endParaRPr lang="tr-TR" sz="3200" dirty="0"/>
          </a:p>
          <a:p>
            <a:pPr>
              <a:spcBef>
                <a:spcPts val="0"/>
              </a:spcBef>
              <a:buNone/>
            </a:pPr>
            <a:endParaRPr lang="tr-TR" sz="3200" dirty="0"/>
          </a:p>
          <a:p>
            <a:pPr>
              <a:spcBef>
                <a:spcPts val="0"/>
              </a:spcBef>
              <a:buNone/>
            </a:pPr>
            <a:endParaRPr lang="tr-TR" sz="3200" dirty="0"/>
          </a:p>
          <a:p>
            <a:pPr>
              <a:buNone/>
            </a:pPr>
            <a:endParaRPr lang="tr-TR" sz="32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4" name="İçerik Yer Tutucusu 3"/>
          <p:cNvPicPr>
            <a:picLocks noChangeAspect="1"/>
          </p:cNvPicPr>
          <p:nvPr/>
        </p:nvPicPr>
        <p:blipFill>
          <a:blip r:embed="rId2" cstate="print"/>
          <a:stretch>
            <a:fillRect/>
          </a:stretch>
        </p:blipFill>
        <p:spPr>
          <a:xfrm>
            <a:off x="314677" y="230909"/>
            <a:ext cx="11692596" cy="6327703"/>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dirty="0"/>
          </a:p>
        </p:txBody>
      </p:sp>
      <p:pic>
        <p:nvPicPr>
          <p:cNvPr id="4" name="İçerik Yer Tutucusu 3"/>
          <p:cNvPicPr>
            <a:picLocks noChangeAspect="1"/>
          </p:cNvPicPr>
          <p:nvPr/>
        </p:nvPicPr>
        <p:blipFill>
          <a:blip r:embed="rId2" cstate="print"/>
          <a:stretch>
            <a:fillRect/>
          </a:stretch>
        </p:blipFill>
        <p:spPr>
          <a:xfrm>
            <a:off x="761102" y="249382"/>
            <a:ext cx="11034375" cy="6206836"/>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cstate="print"/>
          <a:stretch>
            <a:fillRect/>
          </a:stretch>
        </p:blipFill>
        <p:spPr>
          <a:xfrm>
            <a:off x="921327" y="365125"/>
            <a:ext cx="10633364" cy="5981268"/>
          </a:xfrm>
          <a:prstGeom prst="rect">
            <a:avLst/>
          </a:prstGeom>
        </p:spPr>
      </p:pic>
    </p:spTree>
    <p:extLst>
      <p:ext uri="{BB962C8B-B14F-4D97-AF65-F5344CB8AC3E}">
        <p14:creationId xmlns:p14="http://schemas.microsoft.com/office/powerpoint/2010/main" val="22917010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cstate="print"/>
          <a:stretch>
            <a:fillRect/>
          </a:stretch>
        </p:blipFill>
        <p:spPr>
          <a:xfrm>
            <a:off x="838200" y="365125"/>
            <a:ext cx="10374745" cy="6183457"/>
          </a:xfrm>
          <a:prstGeom prst="rect">
            <a:avLst/>
          </a:prstGeom>
        </p:spPr>
      </p:pic>
    </p:spTree>
    <p:extLst>
      <p:ext uri="{BB962C8B-B14F-4D97-AF65-F5344CB8AC3E}">
        <p14:creationId xmlns:p14="http://schemas.microsoft.com/office/powerpoint/2010/main" val="26729941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SUNU EKLERİ</a:t>
            </a:r>
            <a:br>
              <a:rPr lang="tr-TR" dirty="0" smtClean="0"/>
            </a:br>
            <a:r>
              <a:rPr lang="tr-TR" dirty="0">
                <a:solidFill>
                  <a:srgbClr val="FF0000"/>
                </a:solidFill>
              </a:rPr>
              <a:t>AFİŞLER</a:t>
            </a:r>
            <a:r>
              <a:rPr lang="tr-TR" dirty="0"/>
              <a:t/>
            </a:r>
            <a:br>
              <a:rPr lang="tr-TR" dirty="0"/>
            </a:br>
            <a:endParaRPr lang="tr-TR" dirty="0"/>
          </a:p>
        </p:txBody>
      </p:sp>
      <p:sp>
        <p:nvSpPr>
          <p:cNvPr id="3" name="İçerik Yer Tutucusu 2"/>
          <p:cNvSpPr>
            <a:spLocks noGrp="1"/>
          </p:cNvSpPr>
          <p:nvPr>
            <p:ph idx="1"/>
          </p:nvPr>
        </p:nvSpPr>
        <p:spPr/>
        <p:txBody>
          <a:bodyPr/>
          <a:lstStyle/>
          <a:p>
            <a:r>
              <a:rPr lang="tr-TR" dirty="0" smtClean="0"/>
              <a:t>1.Antiseptik </a:t>
            </a:r>
            <a:r>
              <a:rPr lang="tr-TR" dirty="0"/>
              <a:t>Uygulama Afişi</a:t>
            </a:r>
          </a:p>
          <a:p>
            <a:r>
              <a:rPr lang="tr-TR" dirty="0"/>
              <a:t>2.Doğru Maske Kullanımı Afişi</a:t>
            </a:r>
          </a:p>
          <a:p>
            <a:r>
              <a:rPr lang="tr-TR" dirty="0"/>
              <a:t>3.Ellerin Su ve Sabunla Yıkanması Afişi</a:t>
            </a:r>
          </a:p>
        </p:txBody>
      </p:sp>
    </p:spTree>
    <p:extLst>
      <p:ext uri="{BB962C8B-B14F-4D97-AF65-F5344CB8AC3E}">
        <p14:creationId xmlns:p14="http://schemas.microsoft.com/office/powerpoint/2010/main" val="24947041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sz="2200" dirty="0"/>
              <a:t>SUNU </a:t>
            </a:r>
            <a:r>
              <a:rPr lang="tr-TR" sz="2200" dirty="0" smtClean="0"/>
              <a:t>EKLERİ</a:t>
            </a:r>
            <a:br>
              <a:rPr lang="tr-TR" sz="2200" dirty="0" smtClean="0"/>
            </a:br>
            <a:r>
              <a:rPr lang="tr-TR" sz="2200" dirty="0">
                <a:solidFill>
                  <a:srgbClr val="FF0000"/>
                </a:solidFill>
              </a:rPr>
              <a:t>FORMLAR</a:t>
            </a:r>
            <a:r>
              <a:rPr lang="tr-TR" dirty="0"/>
              <a:t/>
            </a:r>
            <a:br>
              <a:rPr lang="tr-TR" dirty="0"/>
            </a:br>
            <a:r>
              <a:rPr lang="tr-TR" dirty="0"/>
              <a:t/>
            </a:r>
            <a:br>
              <a:rPr lang="tr-TR" dirty="0"/>
            </a:br>
            <a:endParaRPr lang="tr-TR" dirty="0"/>
          </a:p>
        </p:txBody>
      </p:sp>
      <p:sp>
        <p:nvSpPr>
          <p:cNvPr id="3" name="İçerik Yer Tutucusu 2"/>
          <p:cNvSpPr>
            <a:spLocks noGrp="1"/>
          </p:cNvSpPr>
          <p:nvPr>
            <p:ph idx="1"/>
          </p:nvPr>
        </p:nvSpPr>
        <p:spPr>
          <a:xfrm>
            <a:off x="342901" y="1328738"/>
            <a:ext cx="8931102" cy="5643563"/>
          </a:xfrm>
        </p:spPr>
        <p:txBody>
          <a:bodyPr>
            <a:normAutofit fontScale="92500" lnSpcReduction="20000"/>
          </a:bodyPr>
          <a:lstStyle/>
          <a:p>
            <a:r>
              <a:rPr lang="tr-TR" dirty="0" smtClean="0"/>
              <a:t>Görevlendirme </a:t>
            </a:r>
            <a:r>
              <a:rPr lang="tr-TR" dirty="0"/>
              <a:t>Yazısı Örneği (öğretmene tebliğ yazısı)</a:t>
            </a:r>
          </a:p>
          <a:p>
            <a:r>
              <a:rPr lang="tr-TR" dirty="0" smtClean="0"/>
              <a:t>Öğretmen </a:t>
            </a:r>
            <a:r>
              <a:rPr lang="tr-TR" dirty="0"/>
              <a:t>Görevlendirme Formu</a:t>
            </a:r>
          </a:p>
          <a:p>
            <a:r>
              <a:rPr lang="tr-TR" dirty="0" smtClean="0"/>
              <a:t>Temizlik </a:t>
            </a:r>
            <a:r>
              <a:rPr lang="tr-TR" dirty="0"/>
              <a:t>Personeli Görevlendirme ve Taahhüt Formu</a:t>
            </a:r>
          </a:p>
          <a:p>
            <a:r>
              <a:rPr lang="tr-TR" dirty="0" smtClean="0"/>
              <a:t>Veli </a:t>
            </a:r>
            <a:r>
              <a:rPr lang="tr-TR" dirty="0"/>
              <a:t>Bilgilendirme ve Taahhüt Formu</a:t>
            </a:r>
          </a:p>
          <a:p>
            <a:r>
              <a:rPr lang="tr-TR" dirty="0" smtClean="0"/>
              <a:t>Temizlik </a:t>
            </a:r>
            <a:r>
              <a:rPr lang="tr-TR" dirty="0"/>
              <a:t>Planı</a:t>
            </a:r>
          </a:p>
          <a:p>
            <a:r>
              <a:rPr lang="tr-TR" dirty="0" smtClean="0"/>
              <a:t>Eğitim </a:t>
            </a:r>
            <a:r>
              <a:rPr lang="tr-TR" dirty="0"/>
              <a:t>Planı</a:t>
            </a:r>
          </a:p>
          <a:p>
            <a:r>
              <a:rPr lang="tr-TR" dirty="0" smtClean="0"/>
              <a:t>Bulaş </a:t>
            </a:r>
            <a:r>
              <a:rPr lang="tr-TR" dirty="0"/>
              <a:t>Bazlı Önlemler Acil Durum Eylem Planı</a:t>
            </a:r>
          </a:p>
          <a:p>
            <a:r>
              <a:rPr lang="tr-TR" dirty="0" smtClean="0"/>
              <a:t>Kişisel </a:t>
            </a:r>
            <a:r>
              <a:rPr lang="tr-TR" dirty="0"/>
              <a:t>Koruyucu Donanım Zimmet Formu</a:t>
            </a:r>
          </a:p>
          <a:p>
            <a:r>
              <a:rPr lang="tr-TR" dirty="0" smtClean="0"/>
              <a:t>Antiseptik </a:t>
            </a:r>
            <a:r>
              <a:rPr lang="tr-TR" dirty="0"/>
              <a:t>Kontrol Formu</a:t>
            </a:r>
          </a:p>
          <a:p>
            <a:r>
              <a:rPr lang="tr-TR" dirty="0" smtClean="0"/>
              <a:t>Kontrol </a:t>
            </a:r>
            <a:r>
              <a:rPr lang="tr-TR" dirty="0"/>
              <a:t>Hiyerarşisi Formu</a:t>
            </a:r>
          </a:p>
          <a:p>
            <a:r>
              <a:rPr lang="tr-TR" dirty="0" smtClean="0"/>
              <a:t>Ziyaretçi </a:t>
            </a:r>
            <a:r>
              <a:rPr lang="tr-TR" dirty="0"/>
              <a:t>ve Tedarikçi Bilgilendirme Formu</a:t>
            </a:r>
          </a:p>
          <a:p>
            <a:r>
              <a:rPr lang="tr-TR" dirty="0" smtClean="0"/>
              <a:t>Devamsızlık </a:t>
            </a:r>
            <a:r>
              <a:rPr lang="tr-TR" dirty="0"/>
              <a:t>Formu</a:t>
            </a:r>
          </a:p>
          <a:p>
            <a:r>
              <a:rPr lang="tr-TR" dirty="0" smtClean="0"/>
              <a:t>Güvenlik </a:t>
            </a:r>
            <a:r>
              <a:rPr lang="tr-TR" dirty="0"/>
              <a:t>Görevlisi Bilgilendirme Formu</a:t>
            </a:r>
          </a:p>
          <a:p>
            <a:r>
              <a:rPr lang="tr-TR" dirty="0" smtClean="0"/>
              <a:t>Enfeksiyon </a:t>
            </a:r>
            <a:r>
              <a:rPr lang="tr-TR" dirty="0"/>
              <a:t>Önleme Kontrol Eylem Planı</a:t>
            </a:r>
          </a:p>
          <a:p>
            <a:r>
              <a:rPr lang="tr-TR" dirty="0" smtClean="0"/>
              <a:t>Risk </a:t>
            </a:r>
            <a:r>
              <a:rPr lang="tr-TR" dirty="0"/>
              <a:t>D</a:t>
            </a:r>
            <a:r>
              <a:rPr lang="tr-TR" dirty="0" smtClean="0"/>
              <a:t>eğerlendirme </a:t>
            </a:r>
            <a:r>
              <a:rPr lang="tr-TR" dirty="0"/>
              <a:t>Formu</a:t>
            </a:r>
          </a:p>
          <a:p>
            <a:r>
              <a:rPr lang="tr-TR" dirty="0" smtClean="0"/>
              <a:t>Salgın </a:t>
            </a:r>
            <a:r>
              <a:rPr lang="tr-TR" dirty="0"/>
              <a:t>Acil Durum İletişim Planı</a:t>
            </a:r>
          </a:p>
          <a:p>
            <a:endParaRPr lang="tr-TR" dirty="0"/>
          </a:p>
        </p:txBody>
      </p:sp>
    </p:spTree>
    <p:extLst>
      <p:ext uri="{BB962C8B-B14F-4D97-AF65-F5344CB8AC3E}">
        <p14:creationId xmlns:p14="http://schemas.microsoft.com/office/powerpoint/2010/main" val="25517064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42913" y="0"/>
            <a:ext cx="8596668" cy="1320800"/>
          </a:xfrm>
        </p:spPr>
        <p:txBody>
          <a:bodyPr>
            <a:normAutofit/>
          </a:bodyPr>
          <a:lstStyle/>
          <a:p>
            <a:r>
              <a:rPr lang="tr-TR" sz="2000" dirty="0" smtClean="0"/>
              <a:t>SUNU EKLERİ</a:t>
            </a:r>
            <a:r>
              <a:rPr lang="tr-TR" sz="2000" dirty="0"/>
              <a:t/>
            </a:r>
            <a:br>
              <a:rPr lang="tr-TR" sz="2000" dirty="0"/>
            </a:br>
            <a:r>
              <a:rPr lang="tr-TR" sz="2000" dirty="0">
                <a:solidFill>
                  <a:srgbClr val="FF0000"/>
                </a:solidFill>
              </a:rPr>
              <a:t>TALİMATLAR</a:t>
            </a:r>
            <a:r>
              <a:rPr lang="tr-TR" sz="1800" dirty="0"/>
              <a:t/>
            </a:r>
            <a:br>
              <a:rPr lang="tr-TR" sz="1800" dirty="0"/>
            </a:br>
            <a:endParaRPr lang="tr-TR" sz="1800" dirty="0"/>
          </a:p>
        </p:txBody>
      </p:sp>
      <p:sp>
        <p:nvSpPr>
          <p:cNvPr id="3" name="İçerik Yer Tutucusu 2"/>
          <p:cNvSpPr>
            <a:spLocks noGrp="1"/>
          </p:cNvSpPr>
          <p:nvPr>
            <p:ph idx="1"/>
          </p:nvPr>
        </p:nvSpPr>
        <p:spPr>
          <a:xfrm>
            <a:off x="442913" y="885825"/>
            <a:ext cx="8831090" cy="5972175"/>
          </a:xfrm>
        </p:spPr>
        <p:txBody>
          <a:bodyPr>
            <a:normAutofit fontScale="92500" lnSpcReduction="10000"/>
          </a:bodyPr>
          <a:lstStyle/>
          <a:p>
            <a:r>
              <a:rPr lang="tr-TR" dirty="0" smtClean="0"/>
              <a:t>Tek </a:t>
            </a:r>
            <a:r>
              <a:rPr lang="tr-TR" dirty="0"/>
              <a:t>Kullanımlık Kişisel Hijyen ve Malzeme Atık Tedbir ve Talimatları</a:t>
            </a:r>
          </a:p>
          <a:p>
            <a:r>
              <a:rPr lang="tr-TR" dirty="0" smtClean="0"/>
              <a:t>El </a:t>
            </a:r>
            <a:r>
              <a:rPr lang="tr-TR" dirty="0"/>
              <a:t>Hijyeni ve El Yıkama Talimatnamesi</a:t>
            </a:r>
          </a:p>
          <a:p>
            <a:r>
              <a:rPr lang="tr-TR" dirty="0" smtClean="0"/>
              <a:t>Yemekhane </a:t>
            </a:r>
            <a:r>
              <a:rPr lang="tr-TR" dirty="0"/>
              <a:t>ve Kantin Talimatı</a:t>
            </a:r>
          </a:p>
          <a:p>
            <a:r>
              <a:rPr lang="tr-TR" dirty="0" smtClean="0"/>
              <a:t>Temizlik </a:t>
            </a:r>
            <a:r>
              <a:rPr lang="tr-TR" dirty="0"/>
              <a:t>Personeli Temizlik ve Dezenfekte Yapma Talimatı</a:t>
            </a:r>
          </a:p>
          <a:p>
            <a:r>
              <a:rPr lang="tr-TR" dirty="0" smtClean="0"/>
              <a:t>Derslik </a:t>
            </a:r>
            <a:r>
              <a:rPr lang="tr-TR" dirty="0"/>
              <a:t>ve İdari Odaların Kullanım Talimatı</a:t>
            </a:r>
          </a:p>
          <a:p>
            <a:r>
              <a:rPr lang="tr-TR" dirty="0" smtClean="0"/>
              <a:t>Ziyaretçi </a:t>
            </a:r>
            <a:r>
              <a:rPr lang="tr-TR" dirty="0"/>
              <a:t>ve Tedarikçi Talimatı</a:t>
            </a:r>
          </a:p>
          <a:p>
            <a:r>
              <a:rPr lang="tr-TR" dirty="0" smtClean="0"/>
              <a:t>Genel </a:t>
            </a:r>
            <a:r>
              <a:rPr lang="tr-TR" dirty="0"/>
              <a:t>Talimatname</a:t>
            </a:r>
          </a:p>
          <a:p>
            <a:r>
              <a:rPr lang="tr-TR" dirty="0" smtClean="0"/>
              <a:t>Atölye </a:t>
            </a:r>
            <a:r>
              <a:rPr lang="tr-TR" dirty="0"/>
              <a:t>ve Laboratuvar Kullanım Talimatı</a:t>
            </a:r>
          </a:p>
          <a:p>
            <a:r>
              <a:rPr lang="tr-TR" dirty="0" smtClean="0"/>
              <a:t>Öğretmenler Odası </a:t>
            </a:r>
            <a:r>
              <a:rPr lang="tr-TR" dirty="0"/>
              <a:t>Kullanım Talimatı</a:t>
            </a:r>
          </a:p>
          <a:p>
            <a:r>
              <a:rPr lang="tr-TR" dirty="0" smtClean="0"/>
              <a:t>Çok </a:t>
            </a:r>
            <a:r>
              <a:rPr lang="tr-TR" dirty="0"/>
              <a:t>Amaçlı Salon Kullanım Talimatı</a:t>
            </a:r>
          </a:p>
          <a:p>
            <a:r>
              <a:rPr lang="tr-TR" dirty="0" smtClean="0"/>
              <a:t>Gıda </a:t>
            </a:r>
            <a:r>
              <a:rPr lang="tr-TR" dirty="0"/>
              <a:t>Depoları Kullanım Talimatı</a:t>
            </a:r>
          </a:p>
          <a:p>
            <a:r>
              <a:rPr lang="tr-TR" dirty="0" smtClean="0"/>
              <a:t>Tuvaletler </a:t>
            </a:r>
            <a:r>
              <a:rPr lang="tr-TR" dirty="0"/>
              <a:t>ve Lavabo Kullanım Talimatı</a:t>
            </a:r>
          </a:p>
          <a:p>
            <a:r>
              <a:rPr lang="tr-TR" dirty="0" smtClean="0"/>
              <a:t>Spor </a:t>
            </a:r>
            <a:r>
              <a:rPr lang="tr-TR" dirty="0"/>
              <a:t>Alanları ve Oyun Alanları Kullanım Talimatı</a:t>
            </a:r>
          </a:p>
          <a:p>
            <a:r>
              <a:rPr lang="tr-TR" dirty="0" smtClean="0"/>
              <a:t>Misafirhane </a:t>
            </a:r>
            <a:r>
              <a:rPr lang="tr-TR" dirty="0"/>
              <a:t>Kullanım Talimatı</a:t>
            </a:r>
          </a:p>
          <a:p>
            <a:r>
              <a:rPr lang="tr-TR" dirty="0" smtClean="0"/>
              <a:t>Okul </a:t>
            </a:r>
            <a:r>
              <a:rPr lang="tr-TR" dirty="0"/>
              <a:t>Servisi Kullanma Talimatı</a:t>
            </a:r>
          </a:p>
          <a:p>
            <a:r>
              <a:rPr lang="tr-TR" dirty="0" smtClean="0"/>
              <a:t>Güvenlik </a:t>
            </a:r>
            <a:r>
              <a:rPr lang="tr-TR" dirty="0"/>
              <a:t>Talimatı</a:t>
            </a:r>
          </a:p>
          <a:p>
            <a:endParaRPr lang="tr-TR" dirty="0"/>
          </a:p>
        </p:txBody>
      </p:sp>
    </p:spTree>
    <p:extLst>
      <p:ext uri="{BB962C8B-B14F-4D97-AF65-F5344CB8AC3E}">
        <p14:creationId xmlns:p14="http://schemas.microsoft.com/office/powerpoint/2010/main" val="29653969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SUNU EKLERİ</a:t>
            </a:r>
            <a:br>
              <a:rPr lang="tr-TR" dirty="0"/>
            </a:br>
            <a:endParaRPr lang="tr-TR" dirty="0"/>
          </a:p>
        </p:txBody>
      </p:sp>
      <p:sp>
        <p:nvSpPr>
          <p:cNvPr id="3" name="İçerik Yer Tutucusu 2"/>
          <p:cNvSpPr>
            <a:spLocks noGrp="1"/>
          </p:cNvSpPr>
          <p:nvPr>
            <p:ph idx="1"/>
          </p:nvPr>
        </p:nvSpPr>
        <p:spPr>
          <a:xfrm>
            <a:off x="471488" y="1600201"/>
            <a:ext cx="8802514" cy="4441162"/>
          </a:xfrm>
        </p:spPr>
        <p:txBody>
          <a:bodyPr>
            <a:normAutofit/>
          </a:bodyPr>
          <a:lstStyle/>
          <a:p>
            <a:r>
              <a:rPr lang="tr-TR" sz="2000" dirty="0" smtClean="0"/>
              <a:t>Başvuru </a:t>
            </a:r>
            <a:r>
              <a:rPr lang="tr-TR" sz="2000" dirty="0"/>
              <a:t>Ekranı Giriş</a:t>
            </a:r>
          </a:p>
          <a:p>
            <a:r>
              <a:rPr lang="tr-TR" sz="2000" dirty="0" smtClean="0"/>
              <a:t>Bulaş </a:t>
            </a:r>
            <a:r>
              <a:rPr lang="tr-TR" sz="2000" dirty="0"/>
              <a:t>Bazlı Önlemler Acil Durum Planı</a:t>
            </a:r>
          </a:p>
          <a:p>
            <a:r>
              <a:rPr lang="tr-TR" sz="2000" dirty="0" smtClean="0"/>
              <a:t>Okulum </a:t>
            </a:r>
            <a:r>
              <a:rPr lang="tr-TR" sz="2000" dirty="0"/>
              <a:t>Temiz Belgesi</a:t>
            </a:r>
          </a:p>
          <a:p>
            <a:r>
              <a:rPr lang="tr-TR" sz="2000" dirty="0" smtClean="0"/>
              <a:t>Öz </a:t>
            </a:r>
            <a:r>
              <a:rPr lang="tr-TR" sz="2000" dirty="0"/>
              <a:t>Değerlendirme Soru Listesi</a:t>
            </a:r>
          </a:p>
          <a:p>
            <a:r>
              <a:rPr lang="tr-TR" sz="2000" dirty="0" err="1" smtClean="0"/>
              <a:t>MEBBİS’e</a:t>
            </a:r>
            <a:r>
              <a:rPr lang="tr-TR" sz="2000" dirty="0" smtClean="0"/>
              <a:t> </a:t>
            </a:r>
            <a:r>
              <a:rPr lang="tr-TR" sz="2000" dirty="0"/>
              <a:t>Göre Hazırlanmış Acil Durum Eylem Planı</a:t>
            </a:r>
          </a:p>
          <a:p>
            <a:r>
              <a:rPr lang="tr-TR" sz="2000" dirty="0" err="1" smtClean="0"/>
              <a:t>Pandemi</a:t>
            </a:r>
            <a:r>
              <a:rPr lang="tr-TR" sz="2000" dirty="0" smtClean="0"/>
              <a:t> </a:t>
            </a:r>
            <a:r>
              <a:rPr lang="tr-TR" sz="2000" dirty="0"/>
              <a:t>Risk Değerlendirme Tehlike Unsurları</a:t>
            </a:r>
          </a:p>
          <a:p>
            <a:r>
              <a:rPr lang="tr-TR" sz="2000" dirty="0" smtClean="0"/>
              <a:t>Risk </a:t>
            </a:r>
            <a:r>
              <a:rPr lang="tr-TR" sz="2000" dirty="0"/>
              <a:t>Değerlendirme </a:t>
            </a:r>
            <a:r>
              <a:rPr lang="tr-TR" sz="2000" dirty="0" smtClean="0"/>
              <a:t>Formu</a:t>
            </a:r>
            <a:endParaRPr lang="tr-TR" sz="2000" dirty="0"/>
          </a:p>
        </p:txBody>
      </p:sp>
    </p:spTree>
    <p:extLst>
      <p:ext uri="{BB962C8B-B14F-4D97-AF65-F5344CB8AC3E}">
        <p14:creationId xmlns:p14="http://schemas.microsoft.com/office/powerpoint/2010/main" val="723243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691273" y="474454"/>
            <a:ext cx="6961685" cy="2156604"/>
          </a:xfrm>
        </p:spPr>
        <p:txBody>
          <a:bodyPr>
            <a:normAutofit/>
          </a:bodyPr>
          <a:lstStyle/>
          <a:p>
            <a:pPr marL="0" indent="0" algn="ctr">
              <a:spcBef>
                <a:spcPts val="1200"/>
              </a:spcBef>
              <a:spcAft>
                <a:spcPts val="1200"/>
              </a:spcAft>
              <a:buNone/>
            </a:pPr>
            <a:r>
              <a:rPr lang="tr-TR" dirty="0"/>
              <a:t>	</a:t>
            </a:r>
            <a:r>
              <a:rPr lang="tr-TR" sz="2800" dirty="0"/>
              <a:t>Kılavuz kapalı olan eğitim kurumlarının yeni normale daha sağlıklı ve temiz şekilde açılması için yol gösterici ana kaynaklardan birisidir.</a:t>
            </a:r>
          </a:p>
          <a:p>
            <a:pPr marL="0" indent="0">
              <a:buNone/>
            </a:pPr>
            <a:endParaRPr lang="tr-TR"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238" y="310551"/>
            <a:ext cx="2595035" cy="2587925"/>
          </a:xfrm>
          <a:prstGeom prst="rect">
            <a:avLst/>
          </a:prstGeom>
        </p:spPr>
      </p:pic>
      <p:sp>
        <p:nvSpPr>
          <p:cNvPr id="5" name="Unvan 1"/>
          <p:cNvSpPr>
            <a:spLocks noGrp="1"/>
          </p:cNvSpPr>
          <p:nvPr>
            <p:ph type="title"/>
          </p:nvPr>
        </p:nvSpPr>
        <p:spPr>
          <a:xfrm>
            <a:off x="0" y="3174522"/>
            <a:ext cx="7013275" cy="2846716"/>
          </a:xfrm>
        </p:spPr>
        <p:txBody>
          <a:bodyPr>
            <a:normAutofit fontScale="90000"/>
          </a:bodyPr>
          <a:lstStyle/>
          <a:p>
            <a:pPr algn="ctr"/>
            <a:r>
              <a:rPr lang="tr-TR" dirty="0"/>
              <a:t>	</a:t>
            </a:r>
            <a:r>
              <a:rPr lang="tr-TR" sz="3100" dirty="0">
                <a:solidFill>
                  <a:schemeClr val="tx1"/>
                </a:solidFill>
              </a:rPr>
              <a:t>Kılavuz, yeni dönemde eğitim kurumlarına rehberlik edecek, kurumların hijyen ve enfeksiyon hususlarında kurumsal sorumluluklarını yerine getirmeleri konusunda onlara yol gösterecektir.</a:t>
            </a:r>
            <a:br>
              <a:rPr lang="tr-TR" sz="3100" dirty="0">
                <a:solidFill>
                  <a:schemeClr val="tx1"/>
                </a:solidFill>
              </a:rPr>
            </a:br>
            <a:endParaRPr lang="tr-TR" sz="3100" dirty="0">
              <a:solidFill>
                <a:schemeClr val="tx1"/>
              </a:solidFill>
            </a:endParaRP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0231" y="2794961"/>
            <a:ext cx="2496629" cy="2794956"/>
          </a:xfrm>
          <a:prstGeom prst="rect">
            <a:avLst/>
          </a:prstGeom>
        </p:spPr>
      </p:pic>
    </p:spTree>
    <p:extLst>
      <p:ext uri="{BB962C8B-B14F-4D97-AF65-F5344CB8AC3E}">
        <p14:creationId xmlns:p14="http://schemas.microsoft.com/office/powerpoint/2010/main" val="1924113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SUNU EKLERİ</a:t>
            </a:r>
            <a:endParaRPr lang="tr-TR" dirty="0"/>
          </a:p>
        </p:txBody>
      </p:sp>
      <p:sp>
        <p:nvSpPr>
          <p:cNvPr id="3" name="İçerik Yer Tutucusu 2"/>
          <p:cNvSpPr>
            <a:spLocks noGrp="1"/>
          </p:cNvSpPr>
          <p:nvPr>
            <p:ph idx="1"/>
          </p:nvPr>
        </p:nvSpPr>
        <p:spPr/>
        <p:txBody>
          <a:bodyPr>
            <a:normAutofit/>
          </a:bodyPr>
          <a:lstStyle/>
          <a:p>
            <a:r>
              <a:rPr lang="tr-TR" sz="2400" dirty="0" smtClean="0"/>
              <a:t>Veli Bilgilendirme Rehberi</a:t>
            </a:r>
          </a:p>
          <a:p>
            <a:r>
              <a:rPr lang="tr-TR" sz="2400" dirty="0" smtClean="0"/>
              <a:t>Öğretmen Bilgilendirme Rehberi</a:t>
            </a:r>
          </a:p>
          <a:p>
            <a:r>
              <a:rPr lang="tr-TR" sz="2400" dirty="0" smtClean="0"/>
              <a:t>Öğrenci Bilgilendirme Rehberi</a:t>
            </a:r>
            <a:endParaRPr lang="tr-TR" sz="2400" dirty="0"/>
          </a:p>
        </p:txBody>
      </p:sp>
    </p:spTree>
    <p:extLst>
      <p:ext uri="{BB962C8B-B14F-4D97-AF65-F5344CB8AC3E}">
        <p14:creationId xmlns:p14="http://schemas.microsoft.com/office/powerpoint/2010/main" val="20175167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sp>
        <p:nvSpPr>
          <p:cNvPr id="3" name="İçerik Yer Tutucusu 2"/>
          <p:cNvSpPr>
            <a:spLocks noGrp="1"/>
          </p:cNvSpPr>
          <p:nvPr>
            <p:ph idx="1"/>
          </p:nvPr>
        </p:nvSpPr>
        <p:spPr>
          <a:xfrm>
            <a:off x="0" y="1685925"/>
            <a:ext cx="9274002" cy="4355437"/>
          </a:xfrm>
        </p:spPr>
        <p:txBody>
          <a:bodyPr>
            <a:normAutofit/>
          </a:bodyPr>
          <a:lstStyle/>
          <a:p>
            <a:pPr marL="0" indent="0">
              <a:buNone/>
            </a:pPr>
            <a:endParaRPr lang="tr-TR" sz="6600" dirty="0">
              <a:solidFill>
                <a:srgbClr val="92D050"/>
              </a:solidFill>
            </a:endParaRPr>
          </a:p>
          <a:p>
            <a:pPr marL="0" indent="0">
              <a:buNone/>
            </a:pPr>
            <a:r>
              <a:rPr lang="tr-TR" sz="6600" dirty="0" smtClean="0">
                <a:solidFill>
                  <a:srgbClr val="92D050"/>
                </a:solidFill>
              </a:rPr>
              <a:t>Teşekkür Ederiz</a:t>
            </a:r>
            <a:endParaRPr lang="tr-TR" sz="6600" dirty="0">
              <a:solidFill>
                <a:srgbClr val="92D050"/>
              </a:solidFill>
            </a:endParaRPr>
          </a:p>
        </p:txBody>
      </p:sp>
    </p:spTree>
    <p:extLst>
      <p:ext uri="{BB962C8B-B14F-4D97-AF65-F5344CB8AC3E}">
        <p14:creationId xmlns:p14="http://schemas.microsoft.com/office/powerpoint/2010/main" val="1165812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16394" y="2863969"/>
            <a:ext cx="6090248" cy="2527539"/>
          </a:xfrm>
        </p:spPr>
        <p:txBody>
          <a:bodyPr>
            <a:normAutofit fontScale="92500" lnSpcReduction="10000"/>
          </a:bodyPr>
          <a:lstStyle/>
          <a:p>
            <a:pPr marL="0" indent="0" algn="ctr">
              <a:buNone/>
            </a:pPr>
            <a:r>
              <a:rPr lang="tr-TR" sz="3100" dirty="0"/>
              <a:t>Denetim personelleri, eğitim kurumlarının kılavuzda belirlenen şartlara uygunluğu için yerinde </a:t>
            </a:r>
            <a:r>
              <a:rPr lang="tr-TR" sz="3100" dirty="0" smtClean="0"/>
              <a:t>inceleme </a:t>
            </a:r>
            <a:r>
              <a:rPr lang="tr-TR" sz="3100" dirty="0"/>
              <a:t>yapacaklar ve kılavuza uygun olarak eğitim kurumaları belgelendirilecektir.</a:t>
            </a:r>
          </a:p>
          <a:p>
            <a:pPr algn="ctr"/>
            <a:endParaRPr lang="tr-TR" dirty="0"/>
          </a:p>
        </p:txBody>
      </p:sp>
      <p:sp>
        <p:nvSpPr>
          <p:cNvPr id="5" name="İçerik Yer Tutucusu 2"/>
          <p:cNvSpPr txBox="1">
            <a:spLocks/>
          </p:cNvSpPr>
          <p:nvPr/>
        </p:nvSpPr>
        <p:spPr>
          <a:xfrm>
            <a:off x="286270" y="465516"/>
            <a:ext cx="3630123" cy="1206588"/>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Font typeface="Wingdings 3" charset="2"/>
              <a:buNone/>
            </a:pPr>
            <a:r>
              <a:rPr lang="tr-TR" sz="2800" dirty="0"/>
              <a:t>Sürecin şeffaf yönetimi için TSE ile iş birliği yapılmıştır.</a:t>
            </a:r>
          </a:p>
          <a:p>
            <a:pPr marL="0" indent="0">
              <a:buNone/>
            </a:pPr>
            <a:endParaRPr lang="tr-TR" dirty="0"/>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15464" y="9736"/>
            <a:ext cx="3562710" cy="2233132"/>
          </a:xfrm>
          <a:prstGeom prst="rect">
            <a:avLst/>
          </a:prstGeom>
        </p:spPr>
      </p:pic>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270" y="2431480"/>
            <a:ext cx="3638550" cy="3133725"/>
          </a:xfrm>
          <a:prstGeom prst="rect">
            <a:avLst/>
          </a:prstGeom>
        </p:spPr>
      </p:pic>
    </p:spTree>
    <p:extLst>
      <p:ext uri="{BB962C8B-B14F-4D97-AF65-F5344CB8AC3E}">
        <p14:creationId xmlns:p14="http://schemas.microsoft.com/office/powerpoint/2010/main" val="3561428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68708" y="316858"/>
            <a:ext cx="8207873" cy="3955538"/>
          </a:xfrm>
        </p:spPr>
        <p:txBody>
          <a:bodyPr>
            <a:normAutofit/>
          </a:bodyPr>
          <a:lstStyle/>
          <a:p>
            <a:pPr>
              <a:buFont typeface="Wingdings" panose="05000000000000000000" pitchFamily="2" charset="2"/>
              <a:buChar char="Ø"/>
            </a:pPr>
            <a:r>
              <a:rPr lang="tr-TR" sz="2800" dirty="0"/>
              <a:t>Kurumlarımızın hijyen şartlarının geliştirilmesi ve enfeksiyon risklerine karşı tedbirlerin zamanında alınması için kılavuzda belirtilen hususlara harfiyen uyulması gerekmektedir.</a:t>
            </a:r>
          </a:p>
          <a:p>
            <a:pPr>
              <a:buFont typeface="Wingdings" panose="05000000000000000000" pitchFamily="2" charset="2"/>
              <a:buChar char="Ø"/>
            </a:pPr>
            <a:r>
              <a:rPr lang="tr-TR" sz="2800" dirty="0"/>
              <a:t>Belge alan eğitim kurumlarının kalite standartlarını sürdürmeleri için kurumlar takip sistemi aracılığıyla izlenmeye devam edileceklerdir.</a:t>
            </a:r>
          </a:p>
          <a:p>
            <a:endParaRPr lang="tr-TR" dirty="0"/>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6716" y="4136085"/>
            <a:ext cx="2914048" cy="2540762"/>
          </a:xfrm>
          <a:prstGeom prst="rect">
            <a:avLst/>
          </a:prstGeom>
        </p:spPr>
      </p:pic>
    </p:spTree>
    <p:extLst>
      <p:ext uri="{BB962C8B-B14F-4D97-AF65-F5344CB8AC3E}">
        <p14:creationId xmlns:p14="http://schemas.microsoft.com/office/powerpoint/2010/main" val="3470145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Salgın </a:t>
            </a:r>
            <a:r>
              <a:rPr lang="tr-TR" dirty="0"/>
              <a:t>Türleri </a:t>
            </a:r>
            <a:br>
              <a:rPr lang="tr-TR" dirty="0"/>
            </a:br>
            <a:endParaRPr lang="tr-TR" dirty="0"/>
          </a:p>
        </p:txBody>
      </p:sp>
      <p:sp>
        <p:nvSpPr>
          <p:cNvPr id="3" name="İçerik Yer Tutucusu 2"/>
          <p:cNvSpPr>
            <a:spLocks noGrp="1"/>
          </p:cNvSpPr>
          <p:nvPr>
            <p:ph idx="1"/>
          </p:nvPr>
        </p:nvSpPr>
        <p:spPr>
          <a:xfrm>
            <a:off x="677334" y="1443039"/>
            <a:ext cx="8596668" cy="4598324"/>
          </a:xfrm>
        </p:spPr>
        <p:txBody>
          <a:bodyPr>
            <a:normAutofit/>
          </a:bodyPr>
          <a:lstStyle/>
          <a:p>
            <a:r>
              <a:rPr lang="tr-TR" sz="2000" b="1" dirty="0" err="1"/>
              <a:t>Sporadi</a:t>
            </a:r>
            <a:r>
              <a:rPr lang="tr-TR" sz="2000" b="1" dirty="0"/>
              <a:t>: </a:t>
            </a:r>
            <a:r>
              <a:rPr lang="tr-TR" sz="2000" dirty="0"/>
              <a:t>Bir enfeksiyon </a:t>
            </a:r>
            <a:r>
              <a:rPr lang="tr-TR" sz="2000" dirty="0" smtClean="0"/>
              <a:t>hastalığının değişik </a:t>
            </a:r>
            <a:r>
              <a:rPr lang="tr-TR" sz="2000" dirty="0"/>
              <a:t>bölgelerde </a:t>
            </a:r>
            <a:r>
              <a:rPr lang="tr-TR" sz="2000" dirty="0" smtClean="0"/>
              <a:t>tek tük </a:t>
            </a:r>
            <a:r>
              <a:rPr lang="tr-TR" sz="2000" dirty="0"/>
              <a:t>olgular halinde </a:t>
            </a:r>
            <a:r>
              <a:rPr lang="tr-TR" sz="2000" dirty="0" smtClean="0"/>
              <a:t>görülmesidir </a:t>
            </a:r>
            <a:r>
              <a:rPr lang="tr-TR" sz="2000" dirty="0"/>
              <a:t>(Kuduz</a:t>
            </a:r>
            <a:r>
              <a:rPr lang="tr-TR" sz="2000" dirty="0" smtClean="0"/>
              <a:t>)</a:t>
            </a:r>
          </a:p>
          <a:p>
            <a:r>
              <a:rPr lang="tr-TR" sz="2000" b="1" dirty="0" smtClean="0"/>
              <a:t>b</a:t>
            </a:r>
            <a:r>
              <a:rPr lang="tr-TR" sz="2000" b="1" dirty="0"/>
              <a:t>) </a:t>
            </a:r>
            <a:r>
              <a:rPr lang="tr-TR" sz="2000" b="1" dirty="0" err="1"/>
              <a:t>Endemi</a:t>
            </a:r>
            <a:r>
              <a:rPr lang="tr-TR" sz="2000" b="1" dirty="0"/>
              <a:t>: </a:t>
            </a:r>
            <a:r>
              <a:rPr lang="tr-TR" sz="2000" dirty="0"/>
              <a:t>Bir enfeksiyon hastalığının</a:t>
            </a:r>
            <a:r>
              <a:rPr lang="tr-TR" sz="2000" dirty="0" smtClean="0"/>
              <a:t> </a:t>
            </a:r>
            <a:r>
              <a:rPr lang="tr-TR" sz="2000" dirty="0"/>
              <a:t>belirli bir ülke ya da</a:t>
            </a:r>
            <a:br>
              <a:rPr lang="tr-TR" sz="2000" dirty="0"/>
            </a:br>
            <a:r>
              <a:rPr lang="tr-TR" sz="2000" dirty="0"/>
              <a:t>bölgede iklim ve </a:t>
            </a:r>
            <a:r>
              <a:rPr lang="tr-TR" sz="2000" dirty="0" smtClean="0"/>
              <a:t>coğrafi kofullara bağlı </a:t>
            </a:r>
            <a:r>
              <a:rPr lang="tr-TR" sz="2000" dirty="0"/>
              <a:t>olarak </a:t>
            </a:r>
            <a:r>
              <a:rPr lang="tr-TR" sz="2000" dirty="0" smtClean="0"/>
              <a:t>devamlı görülmesi (Sıtma, Şark çıbanı)</a:t>
            </a:r>
          </a:p>
          <a:p>
            <a:r>
              <a:rPr lang="tr-TR" sz="2000" b="1" dirty="0" smtClean="0"/>
              <a:t>c</a:t>
            </a:r>
            <a:r>
              <a:rPr lang="tr-TR" sz="2000" b="1" dirty="0"/>
              <a:t>) Epidemi: </a:t>
            </a:r>
            <a:r>
              <a:rPr lang="tr-TR" sz="2000" dirty="0" err="1"/>
              <a:t>Sporadik</a:t>
            </a:r>
            <a:r>
              <a:rPr lang="tr-TR" sz="2000" dirty="0"/>
              <a:t> ya da endemik olarak bulunan </a:t>
            </a:r>
            <a:r>
              <a:rPr lang="tr-TR" sz="2000" dirty="0" smtClean="0"/>
              <a:t>bir</a:t>
            </a:r>
            <a:r>
              <a:rPr lang="tr-TR" sz="2000" dirty="0"/>
              <a:t> hastalığının </a:t>
            </a:r>
            <a:r>
              <a:rPr lang="tr-TR" sz="2000" dirty="0" smtClean="0"/>
              <a:t>uygun koşullarda hızla yayılarak salgın biçimine dönüşmesi (Barsak</a:t>
            </a:r>
            <a:r>
              <a:rPr lang="tr-TR" sz="2000" dirty="0"/>
              <a:t> </a:t>
            </a:r>
            <a:r>
              <a:rPr lang="tr-TR" sz="2000" dirty="0" smtClean="0"/>
              <a:t>hastalığı, </a:t>
            </a:r>
            <a:r>
              <a:rPr lang="tr-TR" sz="2000" dirty="0"/>
              <a:t>Grip, Tifo</a:t>
            </a:r>
            <a:r>
              <a:rPr lang="tr-TR" sz="2000" dirty="0" smtClean="0"/>
              <a:t>)</a:t>
            </a:r>
          </a:p>
          <a:p>
            <a:r>
              <a:rPr lang="tr-TR" sz="2000" b="1" dirty="0" smtClean="0"/>
              <a:t>d</a:t>
            </a:r>
            <a:r>
              <a:rPr lang="tr-TR" sz="2000" b="1" dirty="0"/>
              <a:t>) </a:t>
            </a:r>
            <a:r>
              <a:rPr lang="tr-TR" sz="2000" b="1" dirty="0" err="1"/>
              <a:t>Pandemi</a:t>
            </a:r>
            <a:r>
              <a:rPr lang="tr-TR" sz="2000" b="1" dirty="0"/>
              <a:t>: </a:t>
            </a:r>
            <a:r>
              <a:rPr lang="tr-TR" sz="2000" dirty="0"/>
              <a:t>Bir enfeksiyon hastalığının </a:t>
            </a:r>
            <a:r>
              <a:rPr lang="tr-TR" sz="2000" dirty="0" smtClean="0"/>
              <a:t>hızla yayılarak ülke ya </a:t>
            </a:r>
            <a:r>
              <a:rPr lang="tr-TR" sz="2000" dirty="0"/>
              <a:t>da </a:t>
            </a:r>
            <a:r>
              <a:rPr lang="tr-TR" sz="2000" dirty="0" smtClean="0"/>
              <a:t>kıtalar arasında salgın yapması </a:t>
            </a:r>
            <a:r>
              <a:rPr lang="tr-TR" sz="2000" dirty="0"/>
              <a:t>(</a:t>
            </a:r>
            <a:r>
              <a:rPr lang="tr-TR" sz="2000" dirty="0" smtClean="0"/>
              <a:t>Kuş </a:t>
            </a:r>
            <a:r>
              <a:rPr lang="tr-TR" sz="2000" dirty="0"/>
              <a:t>gribi, SARS, </a:t>
            </a:r>
            <a:r>
              <a:rPr lang="tr-TR" sz="2000" dirty="0" smtClean="0"/>
              <a:t>HIV/AIDS</a:t>
            </a:r>
            <a:r>
              <a:rPr lang="tr-TR" sz="2000" dirty="0"/>
              <a:t>, COVID-19)</a:t>
            </a:r>
            <a:br>
              <a:rPr lang="tr-TR" sz="2000" dirty="0"/>
            </a:br>
            <a:endParaRPr lang="tr-TR" sz="2000" dirty="0"/>
          </a:p>
        </p:txBody>
      </p:sp>
    </p:spTree>
    <p:extLst>
      <p:ext uri="{BB962C8B-B14F-4D97-AF65-F5344CB8AC3E}">
        <p14:creationId xmlns:p14="http://schemas.microsoft.com/office/powerpoint/2010/main" val="66869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SALGIN TÜRLERİ VE BULAŞ YOLLARI</a:t>
            </a:r>
          </a:p>
        </p:txBody>
      </p:sp>
      <p:sp>
        <p:nvSpPr>
          <p:cNvPr id="3" name="İçerik Yer Tutucusu 2"/>
          <p:cNvSpPr>
            <a:spLocks noGrp="1"/>
          </p:cNvSpPr>
          <p:nvPr>
            <p:ph idx="1"/>
          </p:nvPr>
        </p:nvSpPr>
        <p:spPr>
          <a:xfrm>
            <a:off x="342900" y="2160589"/>
            <a:ext cx="8931102" cy="4540249"/>
          </a:xfrm>
        </p:spPr>
        <p:txBody>
          <a:bodyPr>
            <a:normAutofit lnSpcReduction="10000"/>
          </a:bodyPr>
          <a:lstStyle/>
          <a:p>
            <a:r>
              <a:rPr lang="tr-TR" b="1" dirty="0"/>
              <a:t>Solunum Y</a:t>
            </a:r>
            <a:r>
              <a:rPr lang="tr-TR" b="1" dirty="0" smtClean="0"/>
              <a:t>olu: </a:t>
            </a:r>
            <a:r>
              <a:rPr lang="tr-TR" dirty="0" smtClean="0"/>
              <a:t>Bu yolla giriş hasta veya taşıyıcılara direk temas veya </a:t>
            </a:r>
            <a:r>
              <a:rPr lang="tr-TR" dirty="0" err="1" smtClean="0"/>
              <a:t>enfekte</a:t>
            </a:r>
            <a:r>
              <a:rPr lang="tr-TR" dirty="0" smtClean="0"/>
              <a:t> damlacıkların solunan havaya karışması sonucu oluşur</a:t>
            </a:r>
            <a:r>
              <a:rPr lang="tr-TR" b="1" dirty="0" smtClean="0"/>
              <a:t>. </a:t>
            </a:r>
            <a:r>
              <a:rPr lang="tr-TR" dirty="0" err="1"/>
              <a:t>Enfekte</a:t>
            </a:r>
            <a:r>
              <a:rPr lang="tr-TR" dirty="0"/>
              <a:t> </a:t>
            </a:r>
            <a:r>
              <a:rPr lang="tr-TR" dirty="0" smtClean="0"/>
              <a:t>damlacıkların </a:t>
            </a:r>
            <a:r>
              <a:rPr lang="tr-TR" dirty="0"/>
              <a:t>havaya </a:t>
            </a:r>
            <a:r>
              <a:rPr lang="tr-TR" dirty="0" smtClean="0"/>
              <a:t>karışması </a:t>
            </a:r>
            <a:r>
              <a:rPr lang="tr-TR" dirty="0"/>
              <a:t>ise öksürme, </a:t>
            </a:r>
            <a:r>
              <a:rPr lang="tr-TR" dirty="0" smtClean="0"/>
              <a:t>hapşırma </a:t>
            </a:r>
            <a:r>
              <a:rPr lang="tr-TR" dirty="0"/>
              <a:t>veya </a:t>
            </a:r>
            <a:r>
              <a:rPr lang="tr-TR" dirty="0" smtClean="0"/>
              <a:t>konuşma sırasında meydana gelebilir.</a:t>
            </a:r>
          </a:p>
          <a:p>
            <a:r>
              <a:rPr lang="tr-TR" dirty="0" smtClean="0"/>
              <a:t> </a:t>
            </a:r>
            <a:r>
              <a:rPr lang="tr-TR" b="1" dirty="0" smtClean="0"/>
              <a:t>Sindirim </a:t>
            </a:r>
            <a:r>
              <a:rPr lang="tr-TR" b="1" dirty="0"/>
              <a:t>yolu: </a:t>
            </a:r>
            <a:r>
              <a:rPr lang="tr-TR" dirty="0"/>
              <a:t>Enfeksiyon etkenlerinin yeni </a:t>
            </a:r>
            <a:r>
              <a:rPr lang="tr-TR" dirty="0" smtClean="0"/>
              <a:t>konağa</a:t>
            </a:r>
            <a:r>
              <a:rPr lang="tr-TR" b="1" dirty="0" smtClean="0"/>
              <a:t> </a:t>
            </a:r>
            <a:r>
              <a:rPr lang="tr-TR" dirty="0"/>
              <a:t>sindirim yoluyla </a:t>
            </a:r>
            <a:r>
              <a:rPr lang="tr-TR" dirty="0" smtClean="0"/>
              <a:t>girişi besinler</a:t>
            </a:r>
            <a:r>
              <a:rPr lang="tr-TR" dirty="0"/>
              <a:t>, içecekler (su, süt vb.), </a:t>
            </a:r>
            <a:r>
              <a:rPr lang="tr-TR" dirty="0" err="1"/>
              <a:t>kontamine</a:t>
            </a:r>
            <a:r>
              <a:rPr lang="tr-TR" dirty="0"/>
              <a:t> eller, </a:t>
            </a:r>
            <a:r>
              <a:rPr lang="tr-TR" dirty="0" smtClean="0"/>
              <a:t>tırnaklar aracılığıyla olur. </a:t>
            </a:r>
            <a:endParaRPr lang="tr-TR" b="1" dirty="0" smtClean="0"/>
          </a:p>
          <a:p>
            <a:r>
              <a:rPr lang="tr-TR" b="1" dirty="0"/>
              <a:t>Temas Y</a:t>
            </a:r>
            <a:r>
              <a:rPr lang="tr-TR" b="1" dirty="0" smtClean="0"/>
              <a:t>oluyla </a:t>
            </a:r>
            <a:r>
              <a:rPr lang="tr-TR" b="1" dirty="0"/>
              <a:t>B</a:t>
            </a:r>
            <a:r>
              <a:rPr lang="tr-TR" b="1" dirty="0" smtClean="0"/>
              <a:t>ulaşma: </a:t>
            </a:r>
            <a:r>
              <a:rPr lang="tr-TR" dirty="0" smtClean="0"/>
              <a:t>Bazı </a:t>
            </a:r>
            <a:r>
              <a:rPr lang="tr-TR" dirty="0"/>
              <a:t>enfeksiyon etkenleri de temas yolu ile yeni </a:t>
            </a:r>
            <a:r>
              <a:rPr lang="tr-TR" dirty="0" smtClean="0"/>
              <a:t>konağa ulaşır. </a:t>
            </a:r>
            <a:r>
              <a:rPr lang="tr-TR" dirty="0"/>
              <a:t>Direkt temas sonucu </a:t>
            </a:r>
            <a:r>
              <a:rPr lang="tr-TR" dirty="0" smtClean="0"/>
              <a:t>deri ve </a:t>
            </a:r>
            <a:r>
              <a:rPr lang="tr-TR" dirty="0"/>
              <a:t>vücudun </a:t>
            </a:r>
            <a:r>
              <a:rPr lang="tr-TR" dirty="0" smtClean="0"/>
              <a:t>çeşitli </a:t>
            </a:r>
            <a:r>
              <a:rPr lang="tr-TR" dirty="0"/>
              <a:t>bölgelerindeki mukozalar yoluyla patojen etkenler vücuda girer. Genellikle </a:t>
            </a:r>
            <a:r>
              <a:rPr lang="tr-TR" dirty="0" smtClean="0"/>
              <a:t>sağlam deriden birçok etken </a:t>
            </a:r>
            <a:r>
              <a:rPr lang="tr-TR" dirty="0"/>
              <a:t>giremez; derideki travmalar, yaralanmalar</a:t>
            </a:r>
            <a:r>
              <a:rPr lang="tr-TR"/>
              <a:t>, </a:t>
            </a:r>
            <a:r>
              <a:rPr lang="tr-TR" smtClean="0"/>
              <a:t>temizlik kurallarına </a:t>
            </a:r>
            <a:r>
              <a:rPr lang="tr-TR" dirty="0"/>
              <a:t>uymama etkenlerin </a:t>
            </a:r>
            <a:r>
              <a:rPr lang="tr-TR" dirty="0" smtClean="0"/>
              <a:t>girişini kolaylaştır. </a:t>
            </a:r>
            <a:endParaRPr lang="tr-TR" b="1" dirty="0" smtClean="0"/>
          </a:p>
          <a:p>
            <a:r>
              <a:rPr lang="tr-TR" b="1" dirty="0"/>
              <a:t>Vektörler (</a:t>
            </a:r>
            <a:r>
              <a:rPr lang="tr-TR" b="1" dirty="0" smtClean="0"/>
              <a:t>Aracı)Yoluyla Bulaşma: </a:t>
            </a:r>
            <a:r>
              <a:rPr lang="tr-TR" dirty="0" smtClean="0"/>
              <a:t>Bazı</a:t>
            </a:r>
            <a:r>
              <a:rPr lang="tr-TR" b="1" dirty="0" smtClean="0"/>
              <a:t> </a:t>
            </a:r>
            <a:r>
              <a:rPr lang="tr-TR" dirty="0"/>
              <a:t>enfeksiyon </a:t>
            </a:r>
            <a:r>
              <a:rPr lang="tr-TR" dirty="0" smtClean="0"/>
              <a:t>etkenleri konakçılara aracılarla </a:t>
            </a:r>
            <a:r>
              <a:rPr lang="tr-TR" dirty="0"/>
              <a:t>girer. Vektörle </a:t>
            </a:r>
            <a:r>
              <a:rPr lang="tr-TR" dirty="0" smtClean="0"/>
              <a:t>bulaşma </a:t>
            </a:r>
            <a:r>
              <a:rPr lang="tr-TR" dirty="0"/>
              <a:t>mekanik veya biyolojik olabilir. Biyolojik vektörlerden </a:t>
            </a:r>
            <a:r>
              <a:rPr lang="tr-TR" dirty="0" smtClean="0"/>
              <a:t>bazıları pireler, </a:t>
            </a:r>
            <a:r>
              <a:rPr lang="tr-TR" dirty="0"/>
              <a:t>keneler, bitlerdir. Mekanik vektörlere ise örnek olarak enjektörler, </a:t>
            </a:r>
            <a:r>
              <a:rPr lang="tr-TR" dirty="0" smtClean="0"/>
              <a:t>iğneler, </a:t>
            </a:r>
            <a:r>
              <a:rPr lang="tr-TR" dirty="0"/>
              <a:t>cerrahi aletler, serum, plazma gibi maddeler verilebilir.</a:t>
            </a:r>
          </a:p>
          <a:p>
            <a:endParaRPr lang="tr-TR" dirty="0"/>
          </a:p>
        </p:txBody>
      </p:sp>
    </p:spTree>
    <p:extLst>
      <p:ext uri="{BB962C8B-B14F-4D97-AF65-F5344CB8AC3E}">
        <p14:creationId xmlns:p14="http://schemas.microsoft.com/office/powerpoint/2010/main" val="3946133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2"/>
          <p:cNvSpPr txBox="1">
            <a:spLocks/>
          </p:cNvSpPr>
          <p:nvPr/>
        </p:nvSpPr>
        <p:spPr>
          <a:xfrm>
            <a:off x="433713" y="731966"/>
            <a:ext cx="9343332" cy="5668834"/>
          </a:xfrm>
          <a:prstGeom prst="rect">
            <a:avLst/>
          </a:prstGeom>
        </p:spPr>
        <p:txBody>
          <a:bodyPr vert="horz" lIns="91440" tIns="45720" rIns="91440" bIns="45720" rtlCol="0">
            <a:normAutofit lnSpcReduction="10000"/>
          </a:bodyPr>
          <a:lstStyle/>
          <a:p>
            <a:pPr lvl="0" algn="just" defTabSz="457200">
              <a:spcBef>
                <a:spcPts val="1000"/>
              </a:spcBef>
              <a:buClr>
                <a:schemeClr val="accent1"/>
              </a:buClr>
              <a:buSzPct val="80000"/>
            </a:pPr>
            <a:r>
              <a:rPr lang="tr-TR" sz="2600" dirty="0"/>
              <a:t>	Kurumlar salgınlara yönelik, tüm fiziki alanları ve ilgili tüm tarafları kapsayan risk değerlendirmesi yapmalıdır. Yapılan risk değerlendirmesi sonuçlarına göre </a:t>
            </a:r>
            <a:r>
              <a:rPr lang="tr-TR" sz="2600" dirty="0">
                <a:solidFill>
                  <a:srgbClr val="00B0F0"/>
                </a:solidFill>
              </a:rPr>
              <a:t>Hijyen,Enfeksiyon Önleme ve Kontrol İçin Eylem Planı</a:t>
            </a:r>
            <a:r>
              <a:rPr lang="tr-TR" sz="2600" dirty="0"/>
              <a:t> hazırlamalı ve uygulamalıdır.</a:t>
            </a:r>
            <a:r>
              <a:rPr kumimoji="0" lang="tr-TR" sz="2600" b="0" i="0" u="none" strike="noStrike" kern="1200" cap="none" spc="0" normalizeH="0" baseline="0" noProof="0" dirty="0">
                <a:ln>
                  <a:noFill/>
                </a:ln>
                <a:solidFill>
                  <a:schemeClr val="tx1">
                    <a:lumMod val="75000"/>
                    <a:lumOff val="25000"/>
                  </a:schemeClr>
                </a:solidFill>
                <a:effectLst/>
                <a:uLnTx/>
                <a:uFillTx/>
                <a:latin typeface="+mn-lt"/>
                <a:ea typeface="+mn-ea"/>
                <a:cs typeface="+mn-cs"/>
              </a:rPr>
              <a:t> </a:t>
            </a:r>
          </a:p>
          <a:p>
            <a:pPr marL="342900" lvl="0" indent="-342900" defTabSz="457200">
              <a:spcBef>
                <a:spcPts val="1000"/>
              </a:spcBef>
              <a:buClr>
                <a:schemeClr val="accent1"/>
              </a:buClr>
              <a:buSzPct val="80000"/>
            </a:pPr>
            <a:r>
              <a:rPr kumimoji="0" lang="tr-TR" sz="2600" b="1" i="0" u="sng" strike="noStrike" kern="1200" cap="none" spc="0" normalizeH="0" baseline="0" noProof="0" dirty="0">
                <a:ln>
                  <a:noFill/>
                </a:ln>
                <a:solidFill>
                  <a:schemeClr val="tx1">
                    <a:lumMod val="75000"/>
                    <a:lumOff val="25000"/>
                  </a:schemeClr>
                </a:solidFill>
                <a:effectLst/>
                <a:uLnTx/>
                <a:uFillTx/>
                <a:latin typeface="+mn-lt"/>
                <a:ea typeface="+mn-ea"/>
                <a:cs typeface="+mn-cs"/>
              </a:rPr>
              <a:t>Eylem planında;</a:t>
            </a:r>
          </a:p>
          <a:p>
            <a:pPr marL="800100" lvl="1" indent="-342900" defTabSz="457200">
              <a:spcBef>
                <a:spcPts val="1000"/>
              </a:spcBef>
              <a:buClr>
                <a:schemeClr val="accent1"/>
              </a:buClr>
              <a:buSzPct val="80000"/>
              <a:buFont typeface="Wingdings" pitchFamily="2" charset="2"/>
              <a:buChar char="Ø"/>
            </a:pPr>
            <a:r>
              <a:rPr kumimoji="0" lang="tr-TR" sz="2600" b="0" i="0" u="none" strike="noStrike" kern="1200" cap="none" spc="0" normalizeH="0" baseline="0" noProof="0" dirty="0">
                <a:ln>
                  <a:noFill/>
                </a:ln>
                <a:solidFill>
                  <a:schemeClr val="tx1">
                    <a:lumMod val="75000"/>
                    <a:lumOff val="25000"/>
                  </a:schemeClr>
                </a:solidFill>
                <a:effectLst/>
                <a:uLnTx/>
                <a:uFillTx/>
                <a:latin typeface="+mn-lt"/>
                <a:ea typeface="+mn-ea"/>
                <a:cs typeface="+mn-cs"/>
              </a:rPr>
              <a:t>	</a:t>
            </a:r>
            <a:r>
              <a:rPr kumimoji="0" lang="tr-TR" sz="2600" b="0" i="0" u="none" strike="noStrike" kern="1200" cap="none" spc="0" normalizeH="0" baseline="0" noProof="0" dirty="0">
                <a:ln>
                  <a:noFill/>
                </a:ln>
                <a:solidFill>
                  <a:srgbClr val="00B0F0"/>
                </a:solidFill>
                <a:effectLst/>
                <a:uLnTx/>
                <a:uFillTx/>
                <a:latin typeface="+mn-lt"/>
                <a:ea typeface="+mn-ea"/>
                <a:cs typeface="+mn-cs"/>
              </a:rPr>
              <a:t>dezenfektanların nerede bulunması, </a:t>
            </a:r>
          </a:p>
          <a:p>
            <a:pPr marL="800100" lvl="1" indent="-342900" defTabSz="457200">
              <a:spcBef>
                <a:spcPts val="1000"/>
              </a:spcBef>
              <a:buClr>
                <a:schemeClr val="accent1"/>
              </a:buClr>
              <a:buSzPct val="80000"/>
              <a:buFont typeface="Wingdings" pitchFamily="2" charset="2"/>
              <a:buChar char="Ø"/>
            </a:pPr>
            <a:r>
              <a:rPr kumimoji="0" lang="tr-TR" sz="2600" b="0" i="0" u="none" strike="noStrike" kern="1200" cap="none" spc="0" normalizeH="0" baseline="0" noProof="0" dirty="0">
                <a:ln>
                  <a:noFill/>
                </a:ln>
                <a:solidFill>
                  <a:srgbClr val="00B0F0"/>
                </a:solidFill>
                <a:effectLst/>
                <a:uLnTx/>
                <a:uFillTx/>
                <a:latin typeface="+mn-lt"/>
                <a:ea typeface="+mn-ea"/>
                <a:cs typeface="+mn-cs"/>
              </a:rPr>
              <a:t>	okula girişte hangi kontrollerin yapılması, </a:t>
            </a:r>
          </a:p>
          <a:p>
            <a:pPr marL="800100" lvl="1" indent="-342900" defTabSz="457200">
              <a:spcBef>
                <a:spcPts val="1000"/>
              </a:spcBef>
              <a:buClr>
                <a:schemeClr val="accent1"/>
              </a:buClr>
              <a:buSzPct val="80000"/>
              <a:buFont typeface="Wingdings" pitchFamily="2" charset="2"/>
              <a:buChar char="Ø"/>
            </a:pPr>
            <a:r>
              <a:rPr kumimoji="0" lang="tr-TR" sz="2600" b="0" i="0" u="none" strike="noStrike" kern="1200" cap="none" spc="0" normalizeH="0" baseline="0" noProof="0" dirty="0">
                <a:ln>
                  <a:noFill/>
                </a:ln>
                <a:solidFill>
                  <a:srgbClr val="00B0F0"/>
                </a:solidFill>
                <a:effectLst/>
                <a:uLnTx/>
                <a:uFillTx/>
                <a:latin typeface="+mn-lt"/>
                <a:ea typeface="+mn-ea"/>
                <a:cs typeface="+mn-cs"/>
              </a:rPr>
              <a:t>	sınıflarda sıra dizilimi ve yerleşim planı detayları, </a:t>
            </a:r>
          </a:p>
          <a:p>
            <a:pPr marL="800100" lvl="1" indent="-342900" defTabSz="457200">
              <a:spcBef>
                <a:spcPts val="1000"/>
              </a:spcBef>
              <a:buClr>
                <a:schemeClr val="accent1"/>
              </a:buClr>
              <a:buSzPct val="80000"/>
              <a:buFont typeface="Wingdings" pitchFamily="2" charset="2"/>
              <a:buChar char="Ø"/>
            </a:pPr>
            <a:r>
              <a:rPr kumimoji="0" lang="tr-TR" sz="2600" b="0" i="0" u="none" strike="noStrike" kern="1200" cap="none" spc="0" normalizeH="0" baseline="0" noProof="0" dirty="0">
                <a:ln>
                  <a:noFill/>
                </a:ln>
                <a:solidFill>
                  <a:srgbClr val="00B0F0"/>
                </a:solidFill>
                <a:effectLst/>
                <a:uLnTx/>
                <a:uFillTx/>
                <a:latin typeface="+mn-lt"/>
                <a:ea typeface="+mn-ea"/>
                <a:cs typeface="+mn-cs"/>
              </a:rPr>
              <a:t>	havalandırmanın nasıl sağlanması, </a:t>
            </a:r>
          </a:p>
          <a:p>
            <a:pPr marL="800100" lvl="1" indent="-342900" defTabSz="457200">
              <a:spcBef>
                <a:spcPts val="1000"/>
              </a:spcBef>
              <a:buClr>
                <a:schemeClr val="accent1"/>
              </a:buClr>
              <a:buSzPct val="80000"/>
              <a:buFont typeface="Wingdings" pitchFamily="2" charset="2"/>
              <a:buChar char="Ø"/>
            </a:pPr>
            <a:r>
              <a:rPr kumimoji="0" lang="tr-TR" sz="2600" b="0" i="0" u="none" strike="noStrike" kern="1200" cap="none" spc="0" normalizeH="0" baseline="0" noProof="0" dirty="0">
                <a:ln>
                  <a:noFill/>
                </a:ln>
                <a:solidFill>
                  <a:srgbClr val="00B0F0"/>
                </a:solidFill>
                <a:effectLst/>
                <a:uLnTx/>
                <a:uFillTx/>
                <a:latin typeface="+mn-lt"/>
                <a:ea typeface="+mn-ea"/>
                <a:cs typeface="+mn-cs"/>
              </a:rPr>
              <a:t>	şüpheli bir durumla karşılaşıldığında uygun alanın belirlenerek ilgili </a:t>
            </a:r>
            <a:r>
              <a:rPr kumimoji="0" lang="tr-TR" sz="2600" b="0" i="0" u="none" strike="noStrike" kern="1200" cap="none" spc="0" normalizeH="0" baseline="0" noProof="0" dirty="0" smtClean="0">
                <a:ln>
                  <a:noFill/>
                </a:ln>
                <a:solidFill>
                  <a:srgbClr val="00B0F0"/>
                </a:solidFill>
                <a:effectLst/>
                <a:uLnTx/>
                <a:uFillTx/>
                <a:latin typeface="+mn-lt"/>
                <a:ea typeface="+mn-ea"/>
                <a:cs typeface="+mn-cs"/>
              </a:rPr>
              <a:t>kişilerin izole</a:t>
            </a:r>
            <a:r>
              <a:rPr kumimoji="0" lang="tr-TR" sz="2600" b="0" i="0" u="none" strike="noStrike" kern="1200" cap="none" spc="0" normalizeH="0" noProof="0" dirty="0" smtClean="0">
                <a:ln>
                  <a:noFill/>
                </a:ln>
                <a:solidFill>
                  <a:srgbClr val="00B0F0"/>
                </a:solidFill>
                <a:effectLst/>
                <a:uLnTx/>
                <a:uFillTx/>
                <a:latin typeface="+mn-lt"/>
                <a:ea typeface="+mn-ea"/>
                <a:cs typeface="+mn-cs"/>
              </a:rPr>
              <a:t> </a:t>
            </a:r>
            <a:r>
              <a:rPr kumimoji="0" lang="tr-TR" sz="2600" b="0" i="0" u="none" strike="noStrike" kern="1200" cap="none" spc="0" normalizeH="0" baseline="0" noProof="0" dirty="0" smtClean="0">
                <a:ln>
                  <a:noFill/>
                </a:ln>
                <a:solidFill>
                  <a:srgbClr val="00B0F0"/>
                </a:solidFill>
                <a:effectLst/>
                <a:uLnTx/>
                <a:uFillTx/>
                <a:latin typeface="+mn-lt"/>
                <a:ea typeface="+mn-ea"/>
                <a:cs typeface="+mn-cs"/>
              </a:rPr>
              <a:t>edilmesi</a:t>
            </a:r>
            <a:r>
              <a:rPr kumimoji="0" lang="tr-TR" sz="2600" b="0" i="0" u="none" strike="noStrike" kern="1200" cap="none" spc="0" normalizeH="0" noProof="0" dirty="0" smtClean="0">
                <a:ln>
                  <a:noFill/>
                </a:ln>
                <a:solidFill>
                  <a:srgbClr val="00B0F0"/>
                </a:solidFill>
                <a:effectLst/>
                <a:uLnTx/>
                <a:uFillTx/>
                <a:latin typeface="+mn-lt"/>
                <a:ea typeface="+mn-ea"/>
                <a:cs typeface="+mn-cs"/>
              </a:rPr>
              <a:t>  </a:t>
            </a:r>
            <a:r>
              <a:rPr kumimoji="0" lang="tr-TR" sz="2600" b="0" i="0" u="none" strike="noStrike" kern="1200" cap="none" spc="0" normalizeH="0" baseline="0" noProof="0" dirty="0">
                <a:ln>
                  <a:noFill/>
                </a:ln>
                <a:solidFill>
                  <a:schemeClr val="tx1">
                    <a:lumMod val="75000"/>
                    <a:lumOff val="25000"/>
                  </a:schemeClr>
                </a:solidFill>
                <a:effectLst/>
                <a:uLnTx/>
                <a:uFillTx/>
                <a:latin typeface="+mn-lt"/>
                <a:ea typeface="+mn-ea"/>
                <a:cs typeface="+mn-cs"/>
              </a:rPr>
              <a:t>gibi bilgilerin </a:t>
            </a:r>
            <a:r>
              <a:rPr lang="tr-TR" sz="2600" dirty="0" smtClean="0">
                <a:solidFill>
                  <a:schemeClr val="tx1">
                    <a:lumMod val="75000"/>
                    <a:lumOff val="25000"/>
                  </a:schemeClr>
                </a:solidFill>
              </a:rPr>
              <a:t>bulunması</a:t>
            </a:r>
            <a:r>
              <a:rPr kumimoji="0" lang="tr-TR" sz="26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a:t>
            </a:r>
            <a:r>
              <a:rPr kumimoji="0" lang="tr-TR" sz="2600" b="0" i="0" u="none" strike="noStrike" kern="1200" cap="none" spc="0" normalizeH="0" baseline="0" noProof="0" dirty="0">
                <a:ln>
                  <a:noFill/>
                </a:ln>
                <a:solidFill>
                  <a:schemeClr val="tx1">
                    <a:lumMod val="75000"/>
                    <a:lumOff val="25000"/>
                  </a:schemeClr>
                </a:solidFill>
                <a:effectLst/>
                <a:uLnTx/>
                <a:uFillTx/>
                <a:latin typeface="+mn-lt"/>
                <a:ea typeface="+mn-ea"/>
                <a:cs typeface="+mn-cs"/>
              </a:rPr>
              <a:t>gerekmektedir. </a:t>
            </a:r>
          </a:p>
          <a:p>
            <a:pPr marL="342900" marR="0" lvl="0" indent="-342900" algn="l" defTabSz="457200" rtl="0" eaLnBrk="1" fontAlgn="auto" latinLnBrk="0" hangingPunct="1">
              <a:lnSpc>
                <a:spcPct val="100000"/>
              </a:lnSpc>
              <a:spcBef>
                <a:spcPts val="1000"/>
              </a:spcBef>
              <a:spcAft>
                <a:spcPts val="0"/>
              </a:spcAft>
              <a:buClr>
                <a:schemeClr val="accent1"/>
              </a:buClr>
              <a:buSzPct val="80000"/>
              <a:buFont typeface="Wingdings 3" charset="2"/>
              <a:buNone/>
              <a:tabLst/>
              <a:defRPr/>
            </a:pPr>
            <a:endParaRPr kumimoji="0" lang="tr-TR" sz="18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p:txBody>
      </p:sp>
    </p:spTree>
    <p:extLst>
      <p:ext uri="{BB962C8B-B14F-4D97-AF65-F5344CB8AC3E}">
        <p14:creationId xmlns:p14="http://schemas.microsoft.com/office/powerpoint/2010/main" val="460097254"/>
      </p:ext>
    </p:extLst>
  </p:cSld>
  <p:clrMapOvr>
    <a:masterClrMapping/>
  </p:clrMapOvr>
</p:sld>
</file>

<file path=ppt/theme/theme1.xml><?xml version="1.0" encoding="utf-8"?>
<a:theme xmlns:a="http://schemas.openxmlformats.org/drawingml/2006/main" name="Kristal">
  <a:themeElements>
    <a:clrScheme name="Kristal">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Kristal">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ristal">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963</TotalTime>
  <Words>1925</Words>
  <Application>Microsoft Office PowerPoint</Application>
  <PresentationFormat>Geniş ekran</PresentationFormat>
  <Paragraphs>256</Paragraphs>
  <Slides>41</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41</vt:i4>
      </vt:variant>
    </vt:vector>
  </HeadingPairs>
  <TitlesOfParts>
    <vt:vector size="48" baseType="lpstr">
      <vt:lpstr>Arial</vt:lpstr>
      <vt:lpstr>Sitka Heading</vt:lpstr>
      <vt:lpstr>Times New Roman</vt:lpstr>
      <vt:lpstr>Trebuchet MS</vt:lpstr>
      <vt:lpstr>Wingdings</vt:lpstr>
      <vt:lpstr>Wingdings 3</vt:lpstr>
      <vt:lpstr>Kristal</vt:lpstr>
      <vt:lpstr>EĞİTİM KURUMLARINDA  HİJYEN ŞARTLARININ GELİŞTİRİLMESİ  VE  ENFEKSİYON ÖNLEME KONTROL KILAVUZU</vt:lpstr>
      <vt:lpstr>PowerPoint Sunusu</vt:lpstr>
      <vt:lpstr>AMAÇ</vt:lpstr>
      <vt:lpstr> Kılavuz, yeni dönemde eğitim kurumlarına rehberlik edecek, kurumların hijyen ve enfeksiyon hususlarında kurumsal sorumluluklarını yerine getirmeleri konusunda onlara yol gösterecektir. </vt:lpstr>
      <vt:lpstr>PowerPoint Sunusu</vt:lpstr>
      <vt:lpstr>PowerPoint Sunusu</vt:lpstr>
      <vt:lpstr>Salgın Türleri  </vt:lpstr>
      <vt:lpstr>SALGIN TÜRLERİ VE BULAŞ YOLLARI</vt:lpstr>
      <vt:lpstr>PowerPoint Sunusu</vt:lpstr>
      <vt:lpstr>PowerPoint Sunusu</vt:lpstr>
      <vt:lpstr>PowerPoint Sunusu</vt:lpstr>
      <vt:lpstr>PowerPoint Sunusu</vt:lpstr>
      <vt:lpstr>PowerPoint Sunusu</vt:lpstr>
      <vt:lpstr>3.2. Standart Enfeksiyon Kontrol Önlemleri (SEKÖ) Enfeksiyon Önleme ve Kontrol Eylem Planlaması</vt:lpstr>
      <vt:lpstr>3.3. Bulaş Bazlı Önlemlerin (BBÖ) Planlanması</vt:lpstr>
      <vt:lpstr>UYGULAMAYA YÖNELİK ÖNLEMLER  </vt:lpstr>
      <vt:lpstr>Solunum Hijyeni ve Öksürük/Hapşırık Adabı(Yakala, Çöpe at, Öldür (Bertaraf et)</vt:lpstr>
      <vt:lpstr>EĞİTİM</vt:lpstr>
      <vt:lpstr>PowerPoint Sunusu</vt:lpstr>
      <vt:lpstr>ATIK YÖNETİMİ</vt:lpstr>
      <vt:lpstr>SOSYAL VE ORTAK KULLANIM ALANALRI</vt:lpstr>
      <vt:lpstr>PowerPoint Sunusu</vt:lpstr>
      <vt:lpstr>PowerPoint Sunusu</vt:lpstr>
      <vt:lpstr>PowerPoint Sunusu</vt:lpstr>
      <vt:lpstr>PowerPoint Sunusu</vt:lpstr>
      <vt:lpstr>PowerPoint Sunusu</vt:lpstr>
      <vt:lpstr>TEMİZLİK</vt:lpstr>
      <vt:lpstr>PowerPoint Sunusu</vt:lpstr>
      <vt:lpstr>PowerPoint Sunusu</vt:lpstr>
      <vt:lpstr>İŞ SAĞLIĞI VE GÜVENLİĞİ DONANIMALRI</vt:lpstr>
      <vt:lpstr>PowerPoint Sunusu</vt:lpstr>
      <vt:lpstr>PowerPoint Sunusu</vt:lpstr>
      <vt:lpstr>PowerPoint Sunusu</vt:lpstr>
      <vt:lpstr>PowerPoint Sunusu</vt:lpstr>
      <vt:lpstr>PowerPoint Sunusu</vt:lpstr>
      <vt:lpstr>SUNU EKLERİ AFİŞLER </vt:lpstr>
      <vt:lpstr>SUNU EKLERİ FORMLAR  </vt:lpstr>
      <vt:lpstr>SUNU EKLERİ TALİMATLAR </vt:lpstr>
      <vt:lpstr>SUNU EKLERİ </vt:lpstr>
      <vt:lpstr>SUNU EKLERİ</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EĞİTİM KURUMLARINDA HİJYEN ŞARTLARININ GELİŞTİRİLMESİ VE ENFEKSİYON ÖNLEME KONTROL KILAVUZU</dc:title>
  <dc:creator>EmineKAYA</dc:creator>
  <cp:lastModifiedBy>zeynep gündüz</cp:lastModifiedBy>
  <cp:revision>134</cp:revision>
  <dcterms:created xsi:type="dcterms:W3CDTF">2020-08-04T07:03:51Z</dcterms:created>
  <dcterms:modified xsi:type="dcterms:W3CDTF">2020-08-14T12:30:10Z</dcterms:modified>
</cp:coreProperties>
</file>